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tags/tag13.xml" ContentType="application/vnd.openxmlformats-officedocument.presentationml.tags+xml"/>
  <Override PartName="/ppt/notesSlides/notesSlide22.xml" ContentType="application/vnd.openxmlformats-officedocument.presentationml.notesSlide+xml"/>
  <Override PartName="/ppt/tags/tag14.xml" ContentType="application/vnd.openxmlformats-officedocument.presentationml.tags+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1"/>
    <p:sldMasterId id="2147483708" r:id="rId2"/>
  </p:sldMasterIdLst>
  <p:notesMasterIdLst>
    <p:notesMasterId r:id="rId38"/>
  </p:notesMasterIdLst>
  <p:handoutMasterIdLst>
    <p:handoutMasterId r:id="rId39"/>
  </p:handoutMasterIdLst>
  <p:sldIdLst>
    <p:sldId id="356" r:id="rId3"/>
    <p:sldId id="399" r:id="rId4"/>
    <p:sldId id="398" r:id="rId5"/>
    <p:sldId id="381" r:id="rId6"/>
    <p:sldId id="358" r:id="rId7"/>
    <p:sldId id="382" r:id="rId8"/>
    <p:sldId id="367" r:id="rId9"/>
    <p:sldId id="368" r:id="rId10"/>
    <p:sldId id="386" r:id="rId11"/>
    <p:sldId id="383" r:id="rId12"/>
    <p:sldId id="385" r:id="rId13"/>
    <p:sldId id="397" r:id="rId14"/>
    <p:sldId id="396" r:id="rId15"/>
    <p:sldId id="388" r:id="rId16"/>
    <p:sldId id="389" r:id="rId17"/>
    <p:sldId id="390" r:id="rId18"/>
    <p:sldId id="391" r:id="rId19"/>
    <p:sldId id="392" r:id="rId20"/>
    <p:sldId id="369" r:id="rId21"/>
    <p:sldId id="359" r:id="rId22"/>
    <p:sldId id="360" r:id="rId23"/>
    <p:sldId id="393" r:id="rId24"/>
    <p:sldId id="361" r:id="rId25"/>
    <p:sldId id="394" r:id="rId26"/>
    <p:sldId id="362" r:id="rId27"/>
    <p:sldId id="363" r:id="rId28"/>
    <p:sldId id="364" r:id="rId29"/>
    <p:sldId id="365" r:id="rId30"/>
    <p:sldId id="371" r:id="rId31"/>
    <p:sldId id="372" r:id="rId32"/>
    <p:sldId id="373" r:id="rId33"/>
    <p:sldId id="374" r:id="rId34"/>
    <p:sldId id="375" r:id="rId35"/>
    <p:sldId id="376" r:id="rId36"/>
    <p:sldId id="395" r:id="rId37"/>
  </p:sldIdLst>
  <p:sldSz cx="9144000" cy="6858000" type="screen4x3"/>
  <p:notesSz cx="7010400" cy="9296400"/>
  <p:custDataLst>
    <p:tags r:id="rId40"/>
  </p:custDataLst>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78599" autoAdjust="0"/>
  </p:normalViewPr>
  <p:slideViewPr>
    <p:cSldViewPr>
      <p:cViewPr varScale="1">
        <p:scale>
          <a:sx n="91" d="100"/>
          <a:sy n="91" d="100"/>
        </p:scale>
        <p:origin x="218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181"/>
    </p:cViewPr>
  </p:sorterViewPr>
  <p:notesViewPr>
    <p:cSldViewPr>
      <p:cViewPr>
        <p:scale>
          <a:sx n="75" d="100"/>
          <a:sy n="75" d="100"/>
        </p:scale>
        <p:origin x="-732" y="18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086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4720" y="4416426"/>
            <a:ext cx="5140960" cy="4183063"/>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dirty="0" smtClean="0"/>
              <a:t>Click to edit Master notes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051" name="Rectangle 3"/>
          <p:cNvSpPr>
            <a:spLocks noGrp="1" noRot="1" noChangeAspect="1" noChangeArrowheads="1" noTextEdit="1"/>
          </p:cNvSpPr>
          <p:nvPr>
            <p:ph type="sldImg" idx="2"/>
          </p:nvPr>
        </p:nvSpPr>
        <p:spPr bwMode="auto">
          <a:xfrm>
            <a:off x="1190625" y="703263"/>
            <a:ext cx="4630738" cy="3473450"/>
          </a:xfrm>
          <a:prstGeom prst="rect">
            <a:avLst/>
          </a:prstGeom>
          <a:noFill/>
          <a:ln w="12700">
            <a:solidFill>
              <a:schemeClr val="tx1"/>
            </a:solidFill>
            <a:miter lim="800000"/>
            <a:headEnd/>
            <a:tailEnd/>
          </a:ln>
          <a:effectLst/>
        </p:spPr>
      </p:sp>
      <p:sp>
        <p:nvSpPr>
          <p:cNvPr id="2052" name="Rectangle 4"/>
          <p:cNvSpPr>
            <a:spLocks noChangeArrowheads="1"/>
          </p:cNvSpPr>
          <p:nvPr/>
        </p:nvSpPr>
        <p:spPr bwMode="auto">
          <a:xfrm>
            <a:off x="6543040" y="8896350"/>
            <a:ext cx="395958" cy="306388"/>
          </a:xfrm>
          <a:prstGeom prst="rect">
            <a:avLst/>
          </a:prstGeom>
          <a:noFill/>
          <a:ln w="12700">
            <a:noFill/>
            <a:miter lim="800000"/>
            <a:headEnd/>
            <a:tailEnd/>
          </a:ln>
          <a:effectLst/>
        </p:spPr>
        <p:txBody>
          <a:bodyPr wrap="none" lIns="90488" tIns="44450" rIns="90488" bIns="44450" anchor="ctr">
            <a:spAutoFit/>
          </a:bodyPr>
          <a:lstStyle/>
          <a:p>
            <a:pPr algn="r"/>
            <a:fld id="{A6387FC2-3D27-4F52-9D76-628B6E360B66}" type="slidenum">
              <a:rPr lang="en-US" sz="1400">
                <a:latin typeface="Calibri" panose="020F0502020204030204" pitchFamily="34" charset="0"/>
              </a:rPr>
              <a:pPr algn="r"/>
              <a:t>‹#›</a:t>
            </a:fld>
            <a:endParaRPr lang="en-US" sz="1400" dirty="0">
              <a:latin typeface="Calibri" panose="020F0502020204030204" pitchFamily="34" charset="0"/>
            </a:endParaRPr>
          </a:p>
        </p:txBody>
      </p:sp>
    </p:spTree>
    <p:extLst>
      <p:ext uri="{BB962C8B-B14F-4D97-AF65-F5344CB8AC3E}">
        <p14:creationId xmlns:p14="http://schemas.microsoft.com/office/powerpoint/2010/main" val="16526491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cyABmRboBi4"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IbBp1yMU7lE"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4143587" y="9119173"/>
            <a:ext cx="3169920" cy="480388"/>
          </a:xfrm>
          <a:prstGeom prst="rect">
            <a:avLst/>
          </a:prstGeom>
        </p:spPr>
        <p:txBody>
          <a:bodyPr lIns="94851" tIns="47425" rIns="94851" bIns="47425"/>
          <a:lstStyle/>
          <a:p>
            <a:fld id="{3795C09E-89EC-472A-AE66-F0B7C1C553D3}" type="slidenum">
              <a:rPr lang="en-US" smtClean="0">
                <a:latin typeface="Calibri" panose="020F0502020204030204" pitchFamily="34" charset="0"/>
              </a:rPr>
              <a:pPr/>
              <a:t>1</a:t>
            </a:fld>
            <a:endParaRPr lang="en-US" dirty="0">
              <a:latin typeface="Calibri" panose="020F0502020204030204" pitchFamily="34" charset="0"/>
            </a:endParaRPr>
          </a:p>
        </p:txBody>
      </p:sp>
    </p:spTree>
    <p:extLst>
      <p:ext uri="{BB962C8B-B14F-4D97-AF65-F5344CB8AC3E}">
        <p14:creationId xmlns:p14="http://schemas.microsoft.com/office/powerpoint/2010/main" val="669774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4148831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ea typeface="+mn-ea"/>
                <a:cs typeface="+mn-cs"/>
              </a:rPr>
              <a:t>Consider the case of using cell phones while driving a car, whether for talking or texting. Given the information provided in the chapter, would you favor restricting drivers’ use of handheld cell phones? What about hands-free cell phones? What about restrictions on texting? How would you defend this policy choice?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ea typeface="+mn-ea"/>
              <a:cs typeface="+mn-cs"/>
            </a:endParaRPr>
          </a:p>
        </p:txBody>
      </p:sp>
    </p:spTree>
    <p:extLst>
      <p:ext uri="{BB962C8B-B14F-4D97-AF65-F5344CB8AC3E}">
        <p14:creationId xmlns:p14="http://schemas.microsoft.com/office/powerpoint/2010/main" val="4289512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Cell phone policy issue</a:t>
            </a:r>
            <a:endParaRPr lang="en-US" dirty="0"/>
          </a:p>
        </p:txBody>
      </p:sp>
      <p:sp>
        <p:nvSpPr>
          <p:cNvPr id="4" name="Slide Number Placeholder 3"/>
          <p:cNvSpPr>
            <a:spLocks noGrp="1"/>
          </p:cNvSpPr>
          <p:nvPr>
            <p:ph type="sldNum" sz="quarter" idx="10"/>
          </p:nvPr>
        </p:nvSpPr>
        <p:spPr>
          <a:xfrm>
            <a:off x="4143375" y="9120189"/>
            <a:ext cx="3170238" cy="479425"/>
          </a:xfrm>
          <a:prstGeom prst="rect">
            <a:avLst/>
          </a:prstGeom>
        </p:spPr>
        <p:txBody>
          <a:bodyPr lIns="91427" tIns="45714" rIns="91427" bIns="45714"/>
          <a:lstStyle/>
          <a:p>
            <a:fld id="{EF94394E-0FBE-4B90-9996-580B232BB0B9}" type="slidenum">
              <a:rPr lang="en-US" smtClean="0">
                <a:latin typeface="Calibri" panose="020F0502020204030204" pitchFamily="34" charset="0"/>
              </a:rPr>
              <a:pPr/>
              <a:t>5</a:t>
            </a:fld>
            <a:endParaRPr lang="en-US" dirty="0">
              <a:latin typeface="Calibri" panose="020F0502020204030204" pitchFamily="34" charset="0"/>
            </a:endParaRPr>
          </a:p>
        </p:txBody>
      </p:sp>
    </p:spTree>
    <p:extLst>
      <p:ext uri="{BB962C8B-B14F-4D97-AF65-F5344CB8AC3E}">
        <p14:creationId xmlns:p14="http://schemas.microsoft.com/office/powerpoint/2010/main" val="2805051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06653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849793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to discuss the importance of having solid data and information about gun violence</a:t>
            </a:r>
            <a:r>
              <a:rPr lang="en-US" baseline="0" dirty="0" smtClean="0"/>
              <a:t> and what policy options might help. </a:t>
            </a:r>
          </a:p>
          <a:p>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ea typeface="+mn-ea"/>
                <a:cs typeface="+mn-cs"/>
              </a:rPr>
              <a:t>Video:  </a:t>
            </a:r>
            <a:r>
              <a:rPr lang="en-US" sz="1200" u="sng" kern="1200" dirty="0" smtClean="0">
                <a:solidFill>
                  <a:schemeClr val="tx1"/>
                </a:solidFill>
                <a:effectLst/>
                <a:ea typeface="+mn-ea"/>
                <a:cs typeface="+mn-cs"/>
                <a:hlinkClick r:id="rId3"/>
              </a:rPr>
              <a:t>https://www.youtube.com/watch?v=cyABmRboBi4</a:t>
            </a:r>
            <a:r>
              <a:rPr lang="en-US" sz="1200" kern="1200" dirty="0" smtClean="0">
                <a:solidFill>
                  <a:schemeClr val="tx1"/>
                </a:solidFill>
                <a:effectLst/>
                <a:ea typeface="+mn-ea"/>
                <a:cs typeface="+mn-cs"/>
              </a:rPr>
              <a:t> “Latest News:</a:t>
            </a:r>
            <a:r>
              <a:rPr lang="en-US" sz="1200" kern="1200" baseline="0" dirty="0" smtClean="0">
                <a:solidFill>
                  <a:schemeClr val="tx1"/>
                </a:solidFill>
                <a:effectLst/>
                <a:ea typeface="+mn-ea"/>
                <a:cs typeface="+mn-cs"/>
              </a:rPr>
              <a:t> </a:t>
            </a:r>
            <a:r>
              <a:rPr lang="en-US" sz="1200" kern="1200" dirty="0" smtClean="0">
                <a:solidFill>
                  <a:schemeClr val="tx1"/>
                </a:solidFill>
                <a:effectLst/>
                <a:ea typeface="+mn-ea"/>
                <a:cs typeface="+mn-cs"/>
              </a:rPr>
              <a:t>The gun numbers America doesn’t have.” February 15, 2013. A CNN interview by Christiane Amanpour with Dr. Mark Rosenberg of the CDC on the importance of analysis of gun violence data to understand the issue, in order to develop effective policies. (Time: 7:59)</a:t>
            </a:r>
          </a:p>
          <a:p>
            <a:endParaRPr lang="en-US" dirty="0" smtClean="0"/>
          </a:p>
        </p:txBody>
      </p:sp>
    </p:spTree>
    <p:extLst>
      <p:ext uri="{BB962C8B-B14F-4D97-AF65-F5344CB8AC3E}">
        <p14:creationId xmlns:p14="http://schemas.microsoft.com/office/powerpoint/2010/main" val="2822802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4143375" y="9120189"/>
            <a:ext cx="3170238" cy="479425"/>
          </a:xfrm>
          <a:prstGeom prst="rect">
            <a:avLst/>
          </a:prstGeom>
        </p:spPr>
        <p:txBody>
          <a:bodyPr lIns="91427" tIns="45714" rIns="91427" bIns="45714"/>
          <a:lstStyle/>
          <a:p>
            <a:fld id="{3795C09E-89EC-472A-AE66-F0B7C1C553D3}" type="slidenum">
              <a:rPr lang="en-US" smtClean="0">
                <a:latin typeface="Calibri" panose="020F0502020204030204" pitchFamily="34" charset="0"/>
              </a:rPr>
              <a:pPr/>
              <a:t>11</a:t>
            </a:fld>
            <a:endParaRPr lang="en-US" dirty="0">
              <a:latin typeface="Calibri" panose="020F0502020204030204" pitchFamily="34" charset="0"/>
            </a:endParaRPr>
          </a:p>
        </p:txBody>
      </p:sp>
    </p:spTree>
    <p:extLst>
      <p:ext uri="{BB962C8B-B14F-4D97-AF65-F5344CB8AC3E}">
        <p14:creationId xmlns:p14="http://schemas.microsoft.com/office/powerpoint/2010/main" val="1763774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900504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how this problem might be researched by policy analysts. </a:t>
            </a:r>
            <a:endParaRPr lang="en-US" dirty="0" smtClean="0"/>
          </a:p>
          <a:p>
            <a:endParaRPr lang="en-US" dirty="0" smtClean="0"/>
          </a:p>
          <a:p>
            <a:r>
              <a:rPr lang="en-US" dirty="0" smtClean="0"/>
              <a:t>https://www.youtube.com/watch?v=2nwZoV7dqoQ</a:t>
            </a:r>
          </a:p>
          <a:p>
            <a:endParaRPr lang="en-US" dirty="0" smtClean="0"/>
          </a:p>
        </p:txBody>
      </p:sp>
    </p:spTree>
    <p:extLst>
      <p:ext uri="{BB962C8B-B14F-4D97-AF65-F5344CB8AC3E}">
        <p14:creationId xmlns:p14="http://schemas.microsoft.com/office/powerpoint/2010/main" val="1146154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554660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988414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Image/Webpage</a:t>
            </a:r>
            <a:r>
              <a:rPr lang="en-US" baseline="0" dirty="0" smtClean="0"/>
              <a:t> Source: http://www.gao.gov/browse/topic </a:t>
            </a:r>
            <a:endParaRPr lang="en-US" dirty="0"/>
          </a:p>
        </p:txBody>
      </p:sp>
    </p:spTree>
    <p:extLst>
      <p:ext uri="{BB962C8B-B14F-4D97-AF65-F5344CB8AC3E}">
        <p14:creationId xmlns:p14="http://schemas.microsoft.com/office/powerpoint/2010/main" val="3733094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638992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a typeface="+mn-ea"/>
              <a:cs typeface="+mn-cs"/>
            </a:endParaRPr>
          </a:p>
        </p:txBody>
      </p:sp>
    </p:spTree>
    <p:extLst>
      <p:ext uri="{BB962C8B-B14F-4D97-AF65-F5344CB8AC3E}">
        <p14:creationId xmlns:p14="http://schemas.microsoft.com/office/powerpoint/2010/main" val="3132995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446060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209902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to the </a:t>
            </a:r>
            <a:r>
              <a:rPr lang="en-US" dirty="0" err="1" smtClean="0"/>
              <a:t>PewResearchCenter</a:t>
            </a:r>
            <a:r>
              <a:rPr lang="en-US" baseline="0" dirty="0" smtClean="0"/>
              <a:t>  http://www.pewresearch.org/  </a:t>
            </a:r>
          </a:p>
          <a:p>
            <a:endParaRPr lang="en-US" baseline="0" dirty="0" smtClean="0"/>
          </a:p>
          <a:p>
            <a:r>
              <a:rPr lang="en-US" baseline="0" dirty="0" smtClean="0"/>
              <a:t>Explore the various policy studies they do. </a:t>
            </a:r>
            <a:endParaRPr lang="en-US" dirty="0"/>
          </a:p>
        </p:txBody>
      </p:sp>
    </p:spTree>
    <p:extLst>
      <p:ext uri="{BB962C8B-B14F-4D97-AF65-F5344CB8AC3E}">
        <p14:creationId xmlns:p14="http://schemas.microsoft.com/office/powerpoint/2010/main" val="897042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4233216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481517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217371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ea typeface="+mn-ea"/>
                <a:cs typeface="+mn-cs"/>
              </a:rPr>
              <a:t>Video: </a:t>
            </a:r>
            <a:r>
              <a:rPr lang="en-US" sz="1200" u="sng" kern="1200" dirty="0" smtClean="0">
                <a:solidFill>
                  <a:schemeClr val="tx1"/>
                </a:solidFill>
                <a:effectLst/>
                <a:ea typeface="+mn-ea"/>
                <a:cs typeface="+mn-cs"/>
                <a:hlinkClick r:id="rId3"/>
              </a:rPr>
              <a:t>https://www.youtube.com/watch?v=IbBp1yMU7lE</a:t>
            </a:r>
            <a:r>
              <a:rPr lang="en-US" sz="1200" kern="1200" dirty="0" smtClean="0">
                <a:solidFill>
                  <a:schemeClr val="tx1"/>
                </a:solidFill>
                <a:effectLst/>
                <a:ea typeface="+mn-ea"/>
                <a:cs typeface="+mn-cs"/>
              </a:rPr>
              <a:t> “Utah Ending Homelessness By Giving Away Homes.” Date Host Richard Fowler discusses an innovative Utah policy to end homelessness, along with reviewing other homelessness policy alternatives that are used in other states. Good example</a:t>
            </a:r>
            <a:r>
              <a:rPr lang="en-US" sz="1200" kern="1200" baseline="0" dirty="0" smtClean="0">
                <a:solidFill>
                  <a:schemeClr val="tx1"/>
                </a:solidFill>
                <a:effectLst/>
                <a:ea typeface="+mn-ea"/>
                <a:cs typeface="+mn-cs"/>
              </a:rPr>
              <a:t> </a:t>
            </a:r>
            <a:r>
              <a:rPr lang="en-US" sz="1200" kern="1200" dirty="0" smtClean="0">
                <a:solidFill>
                  <a:schemeClr val="tx1"/>
                </a:solidFill>
                <a:effectLst/>
                <a:ea typeface="+mn-ea"/>
                <a:cs typeface="+mn-cs"/>
              </a:rPr>
              <a:t>of a policy proposal that is innovative and possibly contentious. (Time: 2:30)</a:t>
            </a:r>
          </a:p>
        </p:txBody>
      </p:sp>
    </p:spTree>
    <p:extLst>
      <p:ext uri="{BB962C8B-B14F-4D97-AF65-F5344CB8AC3E}">
        <p14:creationId xmlns:p14="http://schemas.microsoft.com/office/powerpoint/2010/main" val="3454768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7893561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Dark blue squares show the places where policy analysis is especially needed</a:t>
            </a:r>
          </a:p>
          <a:p>
            <a:endParaRPr lang="en-US" dirty="0" smtClean="0"/>
          </a:p>
        </p:txBody>
      </p:sp>
    </p:spTree>
    <p:extLst>
      <p:ext uri="{BB962C8B-B14F-4D97-AF65-F5344CB8AC3E}">
        <p14:creationId xmlns:p14="http://schemas.microsoft.com/office/powerpoint/2010/main" val="483915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28650" y="1"/>
            <a:ext cx="7886700" cy="1295400"/>
          </a:xfrm>
          <a:prstGeom prst="rect">
            <a:avLst/>
          </a:prstGeom>
        </p:spPr>
        <p:txBody>
          <a:bodyPr anchor="ct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3200"/>
            </a:lvl1pPr>
            <a:lvl2pPr>
              <a:defRPr sz="2800"/>
            </a:lvl2pPr>
            <a:lvl3pPr>
              <a:defRPr sz="24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4"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8440715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0"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
        <p:nvSpPr>
          <p:cNvPr id="6" name="Title 1"/>
          <p:cNvSpPr>
            <a:spLocks noGrp="1"/>
          </p:cNvSpPr>
          <p:nvPr>
            <p:ph type="title"/>
          </p:nvPr>
        </p:nvSpPr>
        <p:spPr>
          <a:xfrm>
            <a:off x="628650" y="2286000"/>
            <a:ext cx="7886700" cy="2111829"/>
          </a:xfrm>
          <a:prstGeom prst="rect">
            <a:avLst/>
          </a:prstGeom>
          <a:effectLst>
            <a:outerShdw blurRad="50800" dist="38100" dir="8100000" algn="tr" rotWithShape="0">
              <a:prstClr val="black">
                <a:alpha val="40000"/>
              </a:prstClr>
            </a:outerShdw>
          </a:effectLst>
        </p:spPr>
        <p:txBody>
          <a:bodyPr anchor="ctr"/>
          <a:lstStyle>
            <a:lvl1pPr algn="ctr">
              <a:defRPr sz="46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982925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295400"/>
          </a:xfrm>
          <a:prstGeom prst="rect">
            <a:avLst/>
          </a:prstGeom>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6"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419271996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1"/>
            <a:ext cx="7886700" cy="1295400"/>
          </a:xfrm>
          <a:prstGeom prst="rect">
            <a:avLst/>
          </a:prstGeom>
        </p:spPr>
        <p:txBody>
          <a:bodyPr anchor="ctr"/>
          <a:lstStyle/>
          <a:p>
            <a:r>
              <a:rPr lang="en-US" smtClean="0"/>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1"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63472025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a:prstGeom prst="rect">
            <a:avLst/>
          </a:prstGeom>
        </p:spPr>
        <p:txBody>
          <a:bodyPr anchor="ctr"/>
          <a:lstStyle/>
          <a:p>
            <a:r>
              <a:rPr lang="en-US" smtClean="0"/>
              <a:t>Click to edit Master title style</a:t>
            </a:r>
            <a:endParaRPr lang="en-US" dirty="0"/>
          </a:p>
        </p:txBody>
      </p:sp>
      <p:sp>
        <p:nvSpPr>
          <p:cNvPr id="6"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7"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45224495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6"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6961183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997007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190026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a:prstGeom prst="rect">
            <a:avLst/>
          </a:prstGeo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4081028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a:prstGeom prst="rect">
            <a:avLst/>
          </a:prstGeo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556155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a:prstGeom prst="rect">
            <a:avLst/>
          </a:prstGeom>
        </p:spPr>
        <p:txBody>
          <a:bodyPr anchor="ctr"/>
          <a:lstStyle>
            <a:lvl1pPr>
              <a:defRPr sz="33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11"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3"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286726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a:prstGeom prst="rect">
            <a:avLst/>
          </a:prstGeom>
        </p:spPr>
        <p:txBody>
          <a:bodyPr anchor="b">
            <a:normAutofit/>
          </a:bodyPr>
          <a:lstStyle>
            <a:lvl1pPr>
              <a:defRPr sz="405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981703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3"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4"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139919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0121"/>
            <a:ext cx="7886700" cy="1325563"/>
          </a:xfrm>
          <a:prstGeom prst="rect">
            <a:avLst/>
          </a:prstGeom>
        </p:spPr>
        <p:txBody>
          <a:bodyPr anchor="ctr"/>
          <a:lstStyle/>
          <a:p>
            <a:r>
              <a:rPr lang="en-US" smtClean="0"/>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5"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6"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599013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8"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1195051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8"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2290052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50435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0" y="1371600"/>
            <a:ext cx="9144000" cy="1325563"/>
          </a:xfrm>
          <a:effectLst>
            <a:outerShdw blurRad="50800" dist="38100" dir="5400000" algn="t" rotWithShape="0">
              <a:prstClr val="black">
                <a:alpha val="40000"/>
              </a:prstClr>
            </a:outerShdw>
          </a:effectLst>
        </p:spPr>
        <p:txBody>
          <a:bodyPr/>
          <a:lstStyle>
            <a:lvl1pPr algn="ctr">
              <a:defRPr b="1">
                <a:solidFill>
                  <a:srgbClr val="0070C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840000" y="2971799"/>
            <a:ext cx="7675350" cy="3205163"/>
          </a:xfrm>
        </p:spPr>
        <p:txBody>
          <a:bodyPr>
            <a:normAutofit/>
          </a:bodyPr>
          <a:lstStyle>
            <a:lvl1pPr marL="0" indent="0" algn="ctr">
              <a:buNone/>
              <a:defRPr sz="3600" b="1">
                <a:solidFill>
                  <a:schemeClr val="bg1"/>
                </a:solidFill>
              </a:defRPr>
            </a:lvl1pPr>
          </a:lstStyle>
          <a:p>
            <a:pPr lvl="0"/>
            <a:r>
              <a:rPr lang="en-US" dirty="0" smtClean="0"/>
              <a:t>Click to edit Master text styles</a:t>
            </a:r>
          </a:p>
        </p:txBody>
      </p:sp>
      <p:sp>
        <p:nvSpPr>
          <p:cNvPr id="10" name="Rectangle 9"/>
          <p:cNvSpPr/>
          <p:nvPr userDrawn="1"/>
        </p:nvSpPr>
        <p:spPr>
          <a:xfrm>
            <a:off x="0" y="6356351"/>
            <a:ext cx="9144000" cy="513669"/>
          </a:xfrm>
          <a:prstGeom prst="rect">
            <a:avLst/>
          </a:prstGeom>
          <a:solidFill>
            <a:srgbClr val="FFD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2"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36395789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Rectangle 16"/>
          <p:cNvSpPr/>
          <p:nvPr userDrawn="1"/>
        </p:nvSpPr>
        <p:spPr>
          <a:xfrm>
            <a:off x="0" y="6356351"/>
            <a:ext cx="9144000" cy="513669"/>
          </a:xfrm>
          <a:prstGeom prst="rect">
            <a:avLst/>
          </a:prstGeom>
          <a:solidFill>
            <a:srgbClr val="FFD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p:cNvSpPr/>
          <p:nvPr userDrawn="1"/>
        </p:nvSpPr>
        <p:spPr>
          <a:xfrm>
            <a:off x="0" y="-1"/>
            <a:ext cx="9144000" cy="1270681"/>
          </a:xfrm>
          <a:prstGeom prst="rect">
            <a:avLst/>
          </a:prstGeom>
          <a:solidFill>
            <a:srgbClr val="FFD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Footer Placeholder 4"/>
          <p:cNvSpPr>
            <a:spLocks noGrp="1"/>
          </p:cNvSpPr>
          <p:nvPr>
            <p:ph type="ftr" sz="quarter" idx="3"/>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smtClean="0"/>
              <a:t>Kraft</a:t>
            </a:r>
            <a:r>
              <a:rPr lang="en-US" dirty="0" smtClean="0"/>
              <a:t> and Furlong, Public Policy, 6e, </a:t>
            </a:r>
            <a:r>
              <a:rPr lang="en-IN" dirty="0" smtClean="0"/>
              <a:t>SAGE Publishing, 2018. </a:t>
            </a:r>
            <a:endParaRPr lang="en-US" dirty="0"/>
          </a:p>
        </p:txBody>
      </p:sp>
      <p:sp>
        <p:nvSpPr>
          <p:cNvPr id="20" name="Slide Number Placeholder 5"/>
          <p:cNvSpPr>
            <a:spLocks noGrp="1"/>
          </p:cNvSpPr>
          <p:nvPr>
            <p:ph type="sldNum" sz="quarter" idx="4"/>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977497471"/>
      </p:ext>
    </p:extLst>
  </p:cSld>
  <p:clrMap bg1="dk1" tx1="lt1" bg2="dk2" tx2="lt2" accent1="accent1" accent2="accent2" accent3="accent3" accent4="accent4" accent5="accent5" accent6="accent6" hlink="hlink" folHlink="folHlink"/>
  <p:sldLayoutIdLst>
    <p:sldLayoutId id="2147483692" r:id="rId1"/>
    <p:sldLayoutId id="2147483711"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Lst>
  <p:timing>
    <p:tnLst>
      <p:par>
        <p:cTn id="1" dur="indefinite" restart="never" nodeType="tmRoot"/>
      </p:par>
    </p:tnLst>
  </p:timing>
  <p:hf hdr="0" dt="0"/>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Calibri" panose="020F0502020204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1621"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2807675"/>
      </p:ext>
    </p:extLst>
  </p:cSld>
  <p:clrMap bg1="dk1" tx1="lt1" bg2="dk2" tx2="lt2" accent1="accent1" accent2="accent2" accent3="accent3" accent4="accent4" accent5="accent5" accent6="accent6" hlink="hlink" folHlink="folHlink"/>
  <p:sldLayoutIdLst>
    <p:sldLayoutId id="2147483709" r:id="rId1"/>
    <p:sldLayoutId id="2147483710" r:id="rId2"/>
  </p:sldLayoutIdLst>
  <p:timing>
    <p:tnLst>
      <p:par>
        <p:cTn id="1" dur="indefinite" restart="never" nodeType="tmRoot"/>
      </p:par>
    </p:tnLst>
  </p:timing>
  <p:hf hdr="0" dt="0"/>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Calibri" panose="020F0502020204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hyperlink" Target="http://www.brookings.edu/about/employment.aspx"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www.pewtrusts.org/default.aspx"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nytimes.com/video/us/100000004098000/guns-a-public-health-issue.html"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4i2U0GipUbA"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4i2U0GipUbA"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gao.gov/browse/topic"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9.xml"/><Relationship Id="rId5" Type="http://schemas.openxmlformats.org/officeDocument/2006/relationships/hyperlink" Target="http://www.aei.org/" TargetMode="External"/><Relationship Id="rId4" Type="http://schemas.openxmlformats.org/officeDocument/2006/relationships/hyperlink" Target="http://www.brookings.edu/"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www.pewresearch.org/"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www.brookings.edu/"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www.aei.org/"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hyperlink" Target="https://www.youtube.com/watch?v=IbBp1yMU7lE" TargetMode="Externa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89181062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4</a:t>
            </a:r>
            <a:endParaRPr lang="en-IN" dirty="0"/>
          </a:p>
        </p:txBody>
      </p:sp>
      <p:sp>
        <p:nvSpPr>
          <p:cNvPr id="3" name="Content Placeholder 2"/>
          <p:cNvSpPr>
            <a:spLocks noGrp="1"/>
          </p:cNvSpPr>
          <p:nvPr>
            <p:ph idx="1"/>
          </p:nvPr>
        </p:nvSpPr>
        <p:spPr/>
        <p:txBody>
          <a:bodyPr/>
          <a:lstStyle/>
          <a:p>
            <a:r>
              <a:rPr lang="en-US" smtClean="0"/>
              <a:t>Policy Analysis</a:t>
            </a:r>
            <a:endParaRPr lang="en-IN" dirty="0"/>
          </a:p>
        </p:txBody>
      </p:sp>
      <p:sp>
        <p:nvSpPr>
          <p:cNvPr id="7" name="Footer Placeholder 6"/>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8" name="Slide Number Placeholder 7"/>
          <p:cNvSpPr>
            <a:spLocks noGrp="1"/>
          </p:cNvSpPr>
          <p:nvPr>
            <p:ph type="sldNum" sz="quarter" idx="12"/>
          </p:nvPr>
        </p:nvSpPr>
        <p:spPr/>
        <p:txBody>
          <a:bodyPr/>
          <a:lstStyle/>
          <a:p>
            <a:fld id="{35100B4B-F5D2-44DD-9A19-A980681504E0}" type="slidenum">
              <a:rPr lang="en-US" smtClean="0"/>
              <a:pPr/>
              <a:t>2</a:t>
            </a:fld>
            <a:endParaRPr lang="en-US" dirty="0"/>
          </a:p>
        </p:txBody>
      </p:sp>
    </p:spTree>
    <p:extLst>
      <p:ext uri="{BB962C8B-B14F-4D97-AF65-F5344CB8AC3E}">
        <p14:creationId xmlns:p14="http://schemas.microsoft.com/office/powerpoint/2010/main" val="21864148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b="1" dirty="0" smtClean="0">
                <a:solidFill>
                  <a:schemeClr val="bg1"/>
                </a:solidFill>
              </a:rPr>
              <a:t>Introduction</a:t>
            </a:r>
            <a:endParaRPr lang="en-US" b="1" dirty="0">
              <a:solidFill>
                <a:schemeClr val="bg1"/>
              </a:solidFill>
            </a:endParaRPr>
          </a:p>
        </p:txBody>
      </p:sp>
      <p:sp>
        <p:nvSpPr>
          <p:cNvPr id="45059" name="Rectangle 3"/>
          <p:cNvSpPr>
            <a:spLocks noGrp="1" noChangeArrowheads="1"/>
          </p:cNvSpPr>
          <p:nvPr>
            <p:ph idx="1"/>
          </p:nvPr>
        </p:nvSpPr>
        <p:spPr/>
        <p:txBody>
          <a:bodyPr>
            <a:normAutofit lnSpcReduction="10000"/>
          </a:bodyPr>
          <a:lstStyle/>
          <a:p>
            <a:r>
              <a:rPr lang="en-US" sz="3200" b="1" dirty="0">
                <a:solidFill>
                  <a:schemeClr val="bg1"/>
                </a:solidFill>
              </a:rPr>
              <a:t>What is policy analysis?  Why do it</a:t>
            </a:r>
            <a:r>
              <a:rPr lang="en-US" sz="3200" b="1" dirty="0" smtClean="0">
                <a:solidFill>
                  <a:schemeClr val="bg1"/>
                </a:solidFill>
              </a:rPr>
              <a:t>?</a:t>
            </a:r>
          </a:p>
          <a:p>
            <a:endParaRPr lang="en-US" sz="3200" b="1" dirty="0">
              <a:solidFill>
                <a:schemeClr val="bg1"/>
              </a:solidFill>
            </a:endParaRPr>
          </a:p>
          <a:p>
            <a:r>
              <a:rPr lang="en-US" sz="3200" b="1" dirty="0">
                <a:solidFill>
                  <a:schemeClr val="bg1"/>
                </a:solidFill>
              </a:rPr>
              <a:t>What are the steps in policy analysis? </a:t>
            </a:r>
            <a:endParaRPr lang="en-US" sz="3200" b="1" dirty="0" smtClean="0">
              <a:solidFill>
                <a:schemeClr val="bg1"/>
              </a:solidFill>
            </a:endParaRPr>
          </a:p>
          <a:p>
            <a:endParaRPr lang="en-US" sz="3200" b="1" dirty="0">
              <a:solidFill>
                <a:schemeClr val="bg1"/>
              </a:solidFill>
            </a:endParaRPr>
          </a:p>
          <a:p>
            <a:r>
              <a:rPr lang="en-US" sz="3200" b="1" dirty="0" smtClean="0">
                <a:solidFill>
                  <a:schemeClr val="bg1"/>
                </a:solidFill>
              </a:rPr>
              <a:t>Who does policy analysis and using what methods? </a:t>
            </a:r>
          </a:p>
          <a:p>
            <a:endParaRPr lang="en-US" sz="3200" b="1" dirty="0" smtClean="0">
              <a:solidFill>
                <a:schemeClr val="bg1"/>
              </a:solidFill>
            </a:endParaRPr>
          </a:p>
          <a:p>
            <a:r>
              <a:rPr lang="en-US" sz="3200" b="1" dirty="0" smtClean="0">
                <a:solidFill>
                  <a:schemeClr val="bg1"/>
                </a:solidFill>
              </a:rPr>
              <a:t>How </a:t>
            </a:r>
            <a:r>
              <a:rPr lang="en-US" sz="3200" b="1" dirty="0">
                <a:solidFill>
                  <a:schemeClr val="bg1"/>
                </a:solidFill>
              </a:rPr>
              <a:t>is </a:t>
            </a:r>
            <a:r>
              <a:rPr lang="en-US" sz="3200" b="1" dirty="0" smtClean="0">
                <a:solidFill>
                  <a:schemeClr val="bg1"/>
                </a:solidFill>
              </a:rPr>
              <a:t>policy analysis different </a:t>
            </a:r>
            <a:r>
              <a:rPr lang="en-US" sz="3200" b="1" dirty="0">
                <a:solidFill>
                  <a:schemeClr val="bg1"/>
                </a:solidFill>
              </a:rPr>
              <a:t>from the policy making cycle? </a:t>
            </a: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3</a:t>
            </a:fld>
            <a:endParaRPr lang="en-US" dirty="0"/>
          </a:p>
        </p:txBody>
      </p:sp>
    </p:spTree>
    <p:custDataLst>
      <p:tags r:id="rId1"/>
    </p:custDataLst>
    <p:extLst>
      <p:ext uri="{BB962C8B-B14F-4D97-AF65-F5344CB8AC3E}">
        <p14:creationId xmlns:p14="http://schemas.microsoft.com/office/powerpoint/2010/main" val="621017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Thought Questions:</a:t>
            </a:r>
            <a:endParaRPr lang="en-US" b="1" dirty="0">
              <a:solidFill>
                <a:schemeClr val="bg1"/>
              </a:solidFill>
            </a:endParaRPr>
          </a:p>
        </p:txBody>
      </p:sp>
      <p:sp>
        <p:nvSpPr>
          <p:cNvPr id="5" name="Content Placeholder 4"/>
          <p:cNvSpPr>
            <a:spLocks noGrp="1"/>
          </p:cNvSpPr>
          <p:nvPr>
            <p:ph idx="1"/>
          </p:nvPr>
        </p:nvSpPr>
        <p:spPr>
          <a:xfrm>
            <a:off x="827300" y="1634330"/>
            <a:ext cx="7675350" cy="4351338"/>
          </a:xfrm>
        </p:spPr>
        <p:txBody>
          <a:bodyPr>
            <a:normAutofit/>
          </a:bodyPr>
          <a:lstStyle/>
          <a:p>
            <a:pPr lvl="0"/>
            <a:r>
              <a:rPr lang="en-US" dirty="0">
                <a:solidFill>
                  <a:schemeClr val="bg1"/>
                </a:solidFill>
              </a:rPr>
              <a:t>Consider the case of using cell phones while driving a car, whether for talking or texting.</a:t>
            </a:r>
            <a:r>
              <a:rPr lang="en-US" dirty="0" smtClean="0">
                <a:solidFill>
                  <a:schemeClr val="bg1"/>
                </a:solidFill>
              </a:rPr>
              <a:t> </a:t>
            </a:r>
          </a:p>
          <a:p>
            <a:pPr lvl="0"/>
            <a:r>
              <a:rPr lang="en-US" dirty="0" smtClean="0">
                <a:solidFill>
                  <a:schemeClr val="bg1"/>
                </a:solidFill>
              </a:rPr>
              <a:t>Given </a:t>
            </a:r>
            <a:r>
              <a:rPr lang="en-US" dirty="0">
                <a:solidFill>
                  <a:schemeClr val="bg1"/>
                </a:solidFill>
              </a:rPr>
              <a:t>the information provided in the chapter, would you favor restricting drivers’ use of handheld cell </a:t>
            </a:r>
            <a:r>
              <a:rPr lang="en-US" dirty="0" smtClean="0">
                <a:solidFill>
                  <a:schemeClr val="bg1"/>
                </a:solidFill>
              </a:rPr>
              <a:t>phones?</a:t>
            </a:r>
          </a:p>
          <a:p>
            <a:pPr lvl="0"/>
            <a:r>
              <a:rPr lang="en-US" dirty="0" smtClean="0">
                <a:solidFill>
                  <a:schemeClr val="bg1"/>
                </a:solidFill>
              </a:rPr>
              <a:t>What </a:t>
            </a:r>
            <a:r>
              <a:rPr lang="en-US" dirty="0">
                <a:solidFill>
                  <a:schemeClr val="bg1"/>
                </a:solidFill>
              </a:rPr>
              <a:t>about hands-free </a:t>
            </a:r>
            <a:r>
              <a:rPr lang="en-US" dirty="0" smtClean="0">
                <a:solidFill>
                  <a:schemeClr val="bg1"/>
                </a:solidFill>
              </a:rPr>
              <a:t>cell </a:t>
            </a:r>
            <a:r>
              <a:rPr lang="en-US" dirty="0">
                <a:solidFill>
                  <a:schemeClr val="bg1"/>
                </a:solidFill>
              </a:rPr>
              <a:t>phones? </a:t>
            </a:r>
            <a:endParaRPr lang="en-US" dirty="0" smtClean="0">
              <a:solidFill>
                <a:schemeClr val="bg1"/>
              </a:solidFill>
            </a:endParaRPr>
          </a:p>
          <a:p>
            <a:pPr lvl="0"/>
            <a:r>
              <a:rPr lang="en-US" dirty="0" smtClean="0">
                <a:solidFill>
                  <a:schemeClr val="bg1"/>
                </a:solidFill>
              </a:rPr>
              <a:t>What </a:t>
            </a:r>
            <a:r>
              <a:rPr lang="en-US" dirty="0">
                <a:solidFill>
                  <a:schemeClr val="bg1"/>
                </a:solidFill>
              </a:rPr>
              <a:t>about restrictions on </a:t>
            </a:r>
            <a:r>
              <a:rPr lang="en-US" dirty="0" smtClean="0">
                <a:solidFill>
                  <a:schemeClr val="bg1"/>
                </a:solidFill>
              </a:rPr>
              <a:t>texting</a:t>
            </a:r>
            <a:r>
              <a:rPr lang="en-US" dirty="0">
                <a:solidFill>
                  <a:schemeClr val="bg1"/>
                </a:solidFill>
              </a:rPr>
              <a:t>? </a:t>
            </a:r>
            <a:endParaRPr lang="en-US" dirty="0" smtClean="0">
              <a:solidFill>
                <a:schemeClr val="bg1"/>
              </a:solidFill>
            </a:endParaRPr>
          </a:p>
          <a:p>
            <a:pPr lvl="0"/>
            <a:r>
              <a:rPr lang="en-US" dirty="0" smtClean="0">
                <a:solidFill>
                  <a:schemeClr val="bg1"/>
                </a:solidFill>
              </a:rPr>
              <a:t>How </a:t>
            </a:r>
            <a:r>
              <a:rPr lang="en-US" dirty="0">
                <a:solidFill>
                  <a:schemeClr val="bg1"/>
                </a:solidFill>
              </a:rPr>
              <a:t>would you defend this </a:t>
            </a:r>
            <a:r>
              <a:rPr lang="en-US" dirty="0" smtClean="0">
                <a:solidFill>
                  <a:schemeClr val="bg1"/>
                </a:solidFill>
              </a:rPr>
              <a:t>policy </a:t>
            </a:r>
            <a:r>
              <a:rPr lang="en-US" dirty="0">
                <a:solidFill>
                  <a:schemeClr val="bg1"/>
                </a:solidFill>
              </a:rPr>
              <a:t>choice?</a:t>
            </a:r>
          </a:p>
          <a:p>
            <a:endParaRPr lang="en-US" dirty="0"/>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4" name="Slide Number Placeholder 3"/>
          <p:cNvSpPr>
            <a:spLocks noGrp="1"/>
          </p:cNvSpPr>
          <p:nvPr>
            <p:ph type="sldNum" sz="quarter" idx="12"/>
          </p:nvPr>
        </p:nvSpPr>
        <p:spPr/>
        <p:txBody>
          <a:bodyPr/>
          <a:lstStyle/>
          <a:p>
            <a:fld id="{35100B4B-F5D2-44DD-9A19-A980681504E0}" type="slidenum">
              <a:rPr lang="en-US" smtClean="0"/>
              <a:pPr/>
              <a:t>4</a:t>
            </a:fld>
            <a:endParaRPr lang="en-US" dirty="0"/>
          </a:p>
        </p:txBody>
      </p:sp>
    </p:spTree>
    <p:extLst>
      <p:ext uri="{BB962C8B-B14F-4D97-AF65-F5344CB8AC3E}">
        <p14:creationId xmlns:p14="http://schemas.microsoft.com/office/powerpoint/2010/main" val="580428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b="1" dirty="0" smtClean="0">
                <a:ln>
                  <a:prstDash val="solid"/>
                </a:ln>
                <a:solidFill>
                  <a:schemeClr val="bg1"/>
                </a:solidFill>
              </a:rPr>
              <a:t>What is Policy Analysis?</a:t>
            </a:r>
            <a:endParaRPr lang="en-US" b="1" dirty="0">
              <a:ln>
                <a:prstDash val="solid"/>
              </a:ln>
              <a:solidFill>
                <a:schemeClr val="bg1"/>
              </a:solidFill>
            </a:endParaRPr>
          </a:p>
        </p:txBody>
      </p:sp>
      <p:sp>
        <p:nvSpPr>
          <p:cNvPr id="6" name="Subtitle 5"/>
          <p:cNvSpPr>
            <a:spLocks noGrp="1"/>
          </p:cNvSpPr>
          <p:nvPr>
            <p:ph idx="1"/>
          </p:nvPr>
        </p:nvSpPr>
        <p:spPr>
          <a:xfrm>
            <a:off x="840000" y="1600200"/>
            <a:ext cx="7923000" cy="4576763"/>
          </a:xfrm>
        </p:spPr>
        <p:txBody>
          <a:bodyPr>
            <a:normAutofit fontScale="92500" lnSpcReduction="10000"/>
          </a:bodyPr>
          <a:lstStyle/>
          <a:p>
            <a:r>
              <a:rPr lang="en-US" sz="3500" b="1" u="sng" dirty="0" smtClean="0">
                <a:solidFill>
                  <a:schemeClr val="bg1"/>
                </a:solidFill>
              </a:rPr>
              <a:t>Definition:</a:t>
            </a:r>
            <a:r>
              <a:rPr lang="en-US" sz="3500" b="1" dirty="0" smtClean="0">
                <a:solidFill>
                  <a:schemeClr val="bg1"/>
                </a:solidFill>
              </a:rPr>
              <a:t> Collect and interpret information to clarify public problems and study consequences of policy actions</a:t>
            </a:r>
          </a:p>
          <a:p>
            <a:endParaRPr lang="en-US" sz="3200" b="1" dirty="0" smtClean="0">
              <a:solidFill>
                <a:schemeClr val="bg1"/>
              </a:solidFill>
            </a:endParaRPr>
          </a:p>
          <a:p>
            <a:r>
              <a:rPr lang="en-US" sz="3200" b="1" dirty="0" smtClean="0">
                <a:solidFill>
                  <a:schemeClr val="bg1"/>
                </a:solidFill>
              </a:rPr>
              <a:t>The study of:</a:t>
            </a:r>
          </a:p>
          <a:p>
            <a:pPr lvl="1"/>
            <a:r>
              <a:rPr lang="en-US" sz="3000" b="1" dirty="0" smtClean="0">
                <a:solidFill>
                  <a:schemeClr val="bg1"/>
                </a:solidFill>
              </a:rPr>
              <a:t>public problems</a:t>
            </a:r>
          </a:p>
          <a:p>
            <a:pPr lvl="1"/>
            <a:r>
              <a:rPr lang="en-US" sz="3000" b="1" dirty="0" smtClean="0">
                <a:solidFill>
                  <a:schemeClr val="bg1"/>
                </a:solidFill>
              </a:rPr>
              <a:t>proposed policy alternatives (most common use)</a:t>
            </a:r>
          </a:p>
          <a:p>
            <a:pPr lvl="1"/>
            <a:endParaRPr lang="en-US" sz="4400" b="1" dirty="0" smtClean="0">
              <a:solidFill>
                <a:schemeClr val="bg1"/>
              </a:solidFill>
            </a:endParaRPr>
          </a:p>
          <a:p>
            <a:r>
              <a:rPr lang="en-US" sz="3500" b="1" u="sng" dirty="0" smtClean="0">
                <a:solidFill>
                  <a:schemeClr val="bg1"/>
                </a:solidFill>
              </a:rPr>
              <a:t>Purpose:</a:t>
            </a:r>
            <a:r>
              <a:rPr lang="en-US" sz="3500" b="1" dirty="0" smtClean="0">
                <a:solidFill>
                  <a:schemeClr val="bg1"/>
                </a:solidFill>
              </a:rPr>
              <a:t>  to </a:t>
            </a:r>
            <a:r>
              <a:rPr lang="en-US" sz="3500" b="1" i="1" dirty="0" smtClean="0">
                <a:solidFill>
                  <a:schemeClr val="bg1"/>
                </a:solidFill>
              </a:rPr>
              <a:t>inform</a:t>
            </a:r>
            <a:r>
              <a:rPr lang="en-US" sz="3500" b="1" dirty="0" smtClean="0">
                <a:solidFill>
                  <a:schemeClr val="bg1"/>
                </a:solidFill>
              </a:rPr>
              <a:t> and </a:t>
            </a:r>
            <a:r>
              <a:rPr lang="en-US" sz="3500" b="1" i="1" dirty="0" smtClean="0">
                <a:solidFill>
                  <a:schemeClr val="bg1"/>
                </a:solidFill>
              </a:rPr>
              <a:t>develop understanding </a:t>
            </a:r>
            <a:r>
              <a:rPr lang="en-US" sz="3500" b="1" dirty="0" smtClean="0">
                <a:solidFill>
                  <a:schemeClr val="bg1"/>
                </a:solidFill>
              </a:rPr>
              <a:t>in order to make better policy</a:t>
            </a:r>
            <a:endParaRPr lang="en-US" sz="3500" b="1" u="sng" dirty="0" smtClean="0">
              <a:solidFill>
                <a:schemeClr val="bg1"/>
              </a:solidFill>
            </a:endParaRPr>
          </a:p>
        </p:txBody>
      </p:sp>
      <p:sp>
        <p:nvSpPr>
          <p:cNvPr id="4" name="Slide Number Placeholder 3"/>
          <p:cNvSpPr>
            <a:spLocks noGrp="1"/>
          </p:cNvSpPr>
          <p:nvPr>
            <p:ph type="sldNum" sz="quarter" idx="12"/>
          </p:nvPr>
        </p:nvSpPr>
        <p:spPr>
          <a:prstGeom prst="rect">
            <a:avLst/>
          </a:prstGeom>
        </p:spPr>
        <p:txBody>
          <a:bodyPr/>
          <a:lstStyle/>
          <a:p>
            <a:fld id="{71170FF7-1644-4154-A52D-925757BAACEF}" type="slidenum">
              <a:rPr lang="en-US" smtClean="0"/>
              <a:pPr/>
              <a:t>5</a:t>
            </a:fld>
            <a:endParaRPr lang="en-US"/>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Tree>
    <p:custDataLst>
      <p:tags r:id="rId1"/>
    </p:custDataLst>
    <p:extLst>
      <p:ext uri="{BB962C8B-B14F-4D97-AF65-F5344CB8AC3E}">
        <p14:creationId xmlns:p14="http://schemas.microsoft.com/office/powerpoint/2010/main" val="385214867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Approaches to Policy Analysis </a:t>
            </a:r>
            <a:endParaRPr lang="en-US" b="1" dirty="0">
              <a:solidFill>
                <a:schemeClr val="bg1"/>
              </a:solidFill>
            </a:endParaRPr>
          </a:p>
        </p:txBody>
      </p:sp>
      <p:sp>
        <p:nvSpPr>
          <p:cNvPr id="3" name="Content Placeholder 2"/>
          <p:cNvSpPr>
            <a:spLocks noGrp="1"/>
          </p:cNvSpPr>
          <p:nvPr>
            <p:ph idx="1"/>
          </p:nvPr>
        </p:nvSpPr>
        <p:spPr/>
        <p:txBody>
          <a:bodyPr>
            <a:normAutofit lnSpcReduction="10000"/>
          </a:bodyPr>
          <a:lstStyle/>
          <a:p>
            <a:r>
              <a:rPr lang="en-US" sz="3500" b="1" dirty="0" smtClean="0">
                <a:solidFill>
                  <a:schemeClr val="bg1"/>
                </a:solidFill>
              </a:rPr>
              <a:t>Rational-Comprehensive Approach</a:t>
            </a:r>
          </a:p>
          <a:p>
            <a:pPr lvl="1"/>
            <a:r>
              <a:rPr lang="en-US" sz="2800" dirty="0" smtClean="0">
                <a:solidFill>
                  <a:schemeClr val="bg1"/>
                </a:solidFill>
              </a:rPr>
              <a:t>Broad and thorough; time consuming</a:t>
            </a:r>
          </a:p>
          <a:p>
            <a:pPr lvl="1"/>
            <a:r>
              <a:rPr lang="en-US" sz="2800" dirty="0" smtClean="0">
                <a:solidFill>
                  <a:schemeClr val="bg1"/>
                </a:solidFill>
              </a:rPr>
              <a:t>Logical sequence of steps</a:t>
            </a:r>
          </a:p>
          <a:p>
            <a:pPr lvl="2"/>
            <a:r>
              <a:rPr lang="en-US" sz="2400" b="1" dirty="0" smtClean="0">
                <a:solidFill>
                  <a:schemeClr val="bg1"/>
                </a:solidFill>
              </a:rPr>
              <a:t>Define problem</a:t>
            </a:r>
          </a:p>
          <a:p>
            <a:pPr lvl="2"/>
            <a:r>
              <a:rPr lang="en-US" sz="2400" b="1" dirty="0" smtClean="0">
                <a:solidFill>
                  <a:schemeClr val="bg1"/>
                </a:solidFill>
              </a:rPr>
              <a:t>Set outcome goals</a:t>
            </a:r>
          </a:p>
          <a:p>
            <a:pPr lvl="2"/>
            <a:r>
              <a:rPr lang="en-US" sz="2400" b="1" dirty="0" smtClean="0">
                <a:solidFill>
                  <a:schemeClr val="bg1"/>
                </a:solidFill>
              </a:rPr>
              <a:t>Propose and evaluate alternatives</a:t>
            </a:r>
          </a:p>
          <a:p>
            <a:pPr lvl="2"/>
            <a:r>
              <a:rPr lang="en-US" sz="2400" b="1" dirty="0" smtClean="0">
                <a:solidFill>
                  <a:schemeClr val="bg1"/>
                </a:solidFill>
              </a:rPr>
              <a:t>Choose policy options</a:t>
            </a:r>
          </a:p>
          <a:p>
            <a:pPr lvl="2"/>
            <a:endParaRPr lang="en-US" sz="1800" b="1" dirty="0" smtClean="0">
              <a:solidFill>
                <a:schemeClr val="bg1"/>
              </a:solidFill>
            </a:endParaRPr>
          </a:p>
          <a:p>
            <a:r>
              <a:rPr lang="en-US" sz="3500" b="1" dirty="0" smtClean="0">
                <a:solidFill>
                  <a:schemeClr val="bg1"/>
                </a:solidFill>
              </a:rPr>
              <a:t>Incremental Approach</a:t>
            </a:r>
          </a:p>
          <a:p>
            <a:pPr lvl="1"/>
            <a:r>
              <a:rPr lang="en-US" sz="2800" dirty="0" smtClean="0">
                <a:solidFill>
                  <a:schemeClr val="bg1"/>
                </a:solidFill>
              </a:rPr>
              <a:t>Limited and gradual policy change</a:t>
            </a:r>
          </a:p>
          <a:p>
            <a:pPr lvl="1"/>
            <a:r>
              <a:rPr lang="en-US" sz="2800" dirty="0" smtClean="0">
                <a:solidFill>
                  <a:schemeClr val="bg1"/>
                </a:solidFill>
              </a:rPr>
              <a:t>Variety of methods</a:t>
            </a:r>
            <a:endParaRPr lang="en-US" sz="2800" dirty="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6</a:t>
            </a:fld>
            <a:endParaRPr lang="en-US" dirty="0"/>
          </a:p>
        </p:txBody>
      </p:sp>
    </p:spTree>
    <p:extLst>
      <p:ext uri="{BB962C8B-B14F-4D97-AF65-F5344CB8AC3E}">
        <p14:creationId xmlns:p14="http://schemas.microsoft.com/office/powerpoint/2010/main" val="13724110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b="1" dirty="0">
                <a:solidFill>
                  <a:schemeClr val="bg1"/>
                </a:solidFill>
              </a:rPr>
              <a:t>Why Do Policy Analysis?</a:t>
            </a:r>
          </a:p>
        </p:txBody>
      </p:sp>
      <p:sp>
        <p:nvSpPr>
          <p:cNvPr id="10243" name="Rectangle 3"/>
          <p:cNvSpPr>
            <a:spLocks noGrp="1" noChangeArrowheads="1"/>
          </p:cNvSpPr>
          <p:nvPr>
            <p:ph idx="1"/>
          </p:nvPr>
        </p:nvSpPr>
        <p:spPr/>
        <p:txBody>
          <a:bodyPr>
            <a:normAutofit/>
          </a:bodyPr>
          <a:lstStyle/>
          <a:p>
            <a:r>
              <a:rPr lang="en-US" sz="3200" b="1" dirty="0" smtClean="0">
                <a:solidFill>
                  <a:schemeClr val="bg1"/>
                </a:solidFill>
              </a:rPr>
              <a:t>Simply put: Better policy</a:t>
            </a:r>
          </a:p>
          <a:p>
            <a:endParaRPr lang="en-US" sz="3200" b="1" dirty="0" smtClean="0">
              <a:solidFill>
                <a:schemeClr val="bg1"/>
              </a:solidFill>
            </a:endParaRPr>
          </a:p>
          <a:p>
            <a:r>
              <a:rPr lang="en-US" sz="3200" b="1" dirty="0" smtClean="0">
                <a:solidFill>
                  <a:schemeClr val="bg1"/>
                </a:solidFill>
              </a:rPr>
              <a:t>It informs the whole cycle of policy making</a:t>
            </a:r>
          </a:p>
          <a:p>
            <a:pPr lvl="1"/>
            <a:r>
              <a:rPr lang="en-US" sz="2800" b="1" dirty="0" smtClean="0">
                <a:solidFill>
                  <a:schemeClr val="bg1"/>
                </a:solidFill>
              </a:rPr>
              <a:t>Emphasis on policy alternatives</a:t>
            </a:r>
          </a:p>
          <a:p>
            <a:pPr lvl="1"/>
            <a:endParaRPr lang="en-US" sz="2800" b="1" dirty="0" smtClean="0">
              <a:solidFill>
                <a:schemeClr val="bg1"/>
              </a:solidFill>
            </a:endParaRPr>
          </a:p>
          <a:p>
            <a:r>
              <a:rPr lang="en-US" sz="3200" b="1" dirty="0" smtClean="0">
                <a:solidFill>
                  <a:schemeClr val="bg1"/>
                </a:solidFill>
              </a:rPr>
              <a:t>When policy making is rushed, policy analysis gets shorted</a:t>
            </a:r>
          </a:p>
        </p:txBody>
      </p:sp>
      <p:sp>
        <p:nvSpPr>
          <p:cNvPr id="6" name="Slide Number Placeholder 5"/>
          <p:cNvSpPr>
            <a:spLocks noGrp="1"/>
          </p:cNvSpPr>
          <p:nvPr>
            <p:ph type="sldNum" sz="quarter" idx="12"/>
          </p:nvPr>
        </p:nvSpPr>
        <p:spPr>
          <a:prstGeom prst="rect">
            <a:avLst/>
          </a:prstGeom>
        </p:spPr>
        <p:txBody>
          <a:bodyPr/>
          <a:lstStyle/>
          <a:p>
            <a:fld id="{9D8A5362-20CD-4841-9F3D-1158C7F2C294}" type="slidenum">
              <a:rPr lang="en-US"/>
              <a:pPr/>
              <a:t>7</a:t>
            </a:fld>
            <a:endParaRPr lang="en-US"/>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Tree>
    <p:custDataLst>
      <p:tags r:id="rId1"/>
    </p:custDataLst>
    <p:extLst>
      <p:ext uri="{BB962C8B-B14F-4D97-AF65-F5344CB8AC3E}">
        <p14:creationId xmlns:p14="http://schemas.microsoft.com/office/powerpoint/2010/main" val="341907443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chemeClr val="bg1"/>
                </a:solidFill>
              </a:rPr>
              <a:t>Policy Analysis Is a Career Field </a:t>
            </a:r>
            <a:endParaRPr lang="en-US" b="1" dirty="0">
              <a:solidFill>
                <a:schemeClr val="bg1"/>
              </a:solidFill>
            </a:endParaRPr>
          </a:p>
        </p:txBody>
      </p:sp>
      <p:sp>
        <p:nvSpPr>
          <p:cNvPr id="4" name="Content Placeholder 3"/>
          <p:cNvSpPr>
            <a:spLocks noGrp="1"/>
          </p:cNvSpPr>
          <p:nvPr>
            <p:ph sz="half" idx="1"/>
          </p:nvPr>
        </p:nvSpPr>
        <p:spPr/>
        <p:txBody>
          <a:bodyPr>
            <a:normAutofit lnSpcReduction="10000"/>
          </a:bodyPr>
          <a:lstStyle/>
          <a:p>
            <a:pPr marL="0" indent="0">
              <a:buNone/>
            </a:pPr>
            <a:r>
              <a:rPr lang="en-US" sz="3200" b="1" dirty="0" smtClean="0">
                <a:solidFill>
                  <a:schemeClr val="bg1"/>
                </a:solidFill>
              </a:rPr>
              <a:t>Proliferation of think tanks and policy analysis</a:t>
            </a:r>
          </a:p>
          <a:p>
            <a:pPr lvl="1"/>
            <a:r>
              <a:rPr lang="en-US" sz="3000" b="1" dirty="0" smtClean="0">
                <a:solidFill>
                  <a:schemeClr val="bg1"/>
                </a:solidFill>
              </a:rPr>
              <a:t>Complexity of issues</a:t>
            </a:r>
          </a:p>
          <a:p>
            <a:pPr lvl="1"/>
            <a:r>
              <a:rPr lang="en-US" sz="3000" b="1" dirty="0" smtClean="0">
                <a:solidFill>
                  <a:schemeClr val="bg1"/>
                </a:solidFill>
              </a:rPr>
              <a:t>Helpful to elected officials</a:t>
            </a:r>
          </a:p>
          <a:p>
            <a:pPr lvl="1"/>
            <a:r>
              <a:rPr lang="en-US" sz="3000" b="1" dirty="0" smtClean="0">
                <a:solidFill>
                  <a:schemeClr val="bg1"/>
                </a:solidFill>
              </a:rPr>
              <a:t>Advocacy</a:t>
            </a:r>
          </a:p>
          <a:p>
            <a:pPr lvl="1"/>
            <a:r>
              <a:rPr lang="en-US" sz="3000" b="1" dirty="0" smtClean="0">
                <a:solidFill>
                  <a:schemeClr val="bg1"/>
                </a:solidFill>
              </a:rPr>
              <a:t>Justify political positions</a:t>
            </a:r>
            <a:endParaRPr lang="en-US" sz="3000" b="1" dirty="0" smtClean="0">
              <a:solidFill>
                <a:schemeClr val="bg1"/>
              </a:solidFill>
              <a:hlinkClick r:id="rId3"/>
            </a:endParaRPr>
          </a:p>
        </p:txBody>
      </p:sp>
      <p:sp>
        <p:nvSpPr>
          <p:cNvPr id="8" name="Content Placeholder 7"/>
          <p:cNvSpPr>
            <a:spLocks noGrp="1"/>
          </p:cNvSpPr>
          <p:nvPr>
            <p:ph sz="half" idx="2"/>
          </p:nvPr>
        </p:nvSpPr>
        <p:spPr>
          <a:noFill/>
          <a:effectLst>
            <a:softEdge rad="31750"/>
          </a:effectLst>
        </p:spPr>
        <p:txBody>
          <a:bodyPr>
            <a:normAutofit lnSpcReduction="10000"/>
          </a:bodyPr>
          <a:lstStyle/>
          <a:p>
            <a:r>
              <a:rPr lang="en-US" sz="3000" b="1" dirty="0">
                <a:solidFill>
                  <a:schemeClr val="bg1"/>
                </a:solidFill>
                <a:hlinkClick r:id="rId3"/>
              </a:rPr>
              <a:t>Brookings Institution</a:t>
            </a:r>
            <a:endParaRPr lang="en-US" sz="3000" b="1" dirty="0">
              <a:solidFill>
                <a:schemeClr val="bg1"/>
              </a:solidFill>
            </a:endParaRPr>
          </a:p>
          <a:p>
            <a:r>
              <a:rPr lang="en-US" sz="3000" b="1" dirty="0">
                <a:solidFill>
                  <a:schemeClr val="bg1"/>
                </a:solidFill>
                <a:hlinkClick r:id="rId4"/>
              </a:rPr>
              <a:t>Pew Trust</a:t>
            </a:r>
            <a:endParaRPr lang="en-US" sz="3000" b="1" dirty="0">
              <a:solidFill>
                <a:schemeClr val="bg1"/>
              </a:solidFill>
            </a:endParaRPr>
          </a:p>
          <a:p>
            <a:pPr marL="0" indent="0">
              <a:buNone/>
            </a:pPr>
            <a:endParaRPr lang="en-US" dirty="0"/>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8</a:t>
            </a:fld>
            <a:endParaRPr lang="en-US" dirty="0"/>
          </a:p>
        </p:txBody>
      </p:sp>
    </p:spTree>
    <p:extLst>
      <p:ext uri="{BB962C8B-B14F-4D97-AF65-F5344CB8AC3E}">
        <p14:creationId xmlns:p14="http://schemas.microsoft.com/office/powerpoint/2010/main" val="40871103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U.S. Gun Violence:</a:t>
            </a:r>
            <a:br>
              <a:rPr lang="en-US" b="1" dirty="0" smtClean="0">
                <a:solidFill>
                  <a:schemeClr val="bg1"/>
                </a:solidFill>
              </a:rPr>
            </a:br>
            <a:r>
              <a:rPr lang="en-US" b="1" dirty="0" smtClean="0">
                <a:solidFill>
                  <a:schemeClr val="bg1"/>
                </a:solidFill>
              </a:rPr>
              <a:t>The Need for Policy Analysis</a:t>
            </a:r>
            <a:endParaRPr lang="en-US" b="1" dirty="0">
              <a:solidFill>
                <a:schemeClr val="bg1"/>
              </a:solidFill>
            </a:endParaRPr>
          </a:p>
        </p:txBody>
      </p:sp>
      <p:sp>
        <p:nvSpPr>
          <p:cNvPr id="3" name="Content Placeholder 2"/>
          <p:cNvSpPr>
            <a:spLocks noGrp="1"/>
          </p:cNvSpPr>
          <p:nvPr>
            <p:ph idx="1"/>
          </p:nvPr>
        </p:nvSpPr>
        <p:spPr>
          <a:xfrm>
            <a:off x="840000" y="1447800"/>
            <a:ext cx="7675350" cy="4724400"/>
          </a:xfrm>
        </p:spPr>
        <p:txBody>
          <a:bodyPr>
            <a:normAutofit fontScale="92500"/>
          </a:bodyPr>
          <a:lstStyle/>
          <a:p>
            <a:r>
              <a:rPr lang="en-US" b="1" dirty="0" smtClean="0">
                <a:solidFill>
                  <a:schemeClr val="bg1"/>
                </a:solidFill>
              </a:rPr>
              <a:t>Video: “Guns: a Public Health issue ” </a:t>
            </a:r>
            <a:r>
              <a:rPr lang="en-US" b="1" dirty="0" smtClean="0">
                <a:solidFill>
                  <a:schemeClr val="bg1"/>
                </a:solidFill>
                <a:hlinkClick r:id="rId3"/>
              </a:rPr>
              <a:t>https://www.nytimes.com/video/us/100000004098000/guns-a-public-health-issue.html</a:t>
            </a:r>
            <a:r>
              <a:rPr lang="en-US" b="1" dirty="0" smtClean="0">
                <a:solidFill>
                  <a:schemeClr val="bg1"/>
                </a:solidFill>
              </a:rPr>
              <a:t> </a:t>
            </a:r>
          </a:p>
          <a:p>
            <a:pPr lvl="0"/>
            <a:r>
              <a:rPr lang="en-US" b="1" dirty="0" smtClean="0">
                <a:solidFill>
                  <a:schemeClr val="bg1"/>
                </a:solidFill>
              </a:rPr>
              <a:t>December 24, 2015. A New York Times Interview with David </a:t>
            </a:r>
            <a:r>
              <a:rPr lang="en-US" b="1" dirty="0" err="1" smtClean="0">
                <a:solidFill>
                  <a:schemeClr val="bg1"/>
                </a:solidFill>
              </a:rPr>
              <a:t>Hemenway</a:t>
            </a:r>
            <a:r>
              <a:rPr lang="en-US" b="1" dirty="0" smtClean="0">
                <a:solidFill>
                  <a:schemeClr val="bg1"/>
                </a:solidFill>
              </a:rPr>
              <a:t>, director of the Harvard Injury Control Research Center, about the lack of research on gun violence since Congress stripped funding for it from the Centers for Disease Control and Prevention in the mid-1990s.</a:t>
            </a:r>
            <a:r>
              <a:rPr lang="en-US" dirty="0" smtClean="0"/>
              <a:t>.</a:t>
            </a:r>
            <a:r>
              <a:rPr lang="en-US" dirty="0" smtClean="0">
                <a:solidFill>
                  <a:schemeClr val="bg1"/>
                </a:solidFill>
              </a:rPr>
              <a:t>(</a:t>
            </a:r>
            <a:r>
              <a:rPr lang="en-US" dirty="0">
                <a:solidFill>
                  <a:schemeClr val="bg1"/>
                </a:solidFill>
              </a:rPr>
              <a:t>Time:</a:t>
            </a:r>
            <a:r>
              <a:rPr lang="en-US" dirty="0" smtClean="0">
                <a:solidFill>
                  <a:schemeClr val="bg1"/>
                </a:solidFill>
              </a:rPr>
              <a:t> 3:13)</a:t>
            </a:r>
            <a:endParaRPr lang="en-US" dirty="0">
              <a:solidFill>
                <a:schemeClr val="bg1"/>
              </a:solidFill>
            </a:endParaRPr>
          </a:p>
          <a:p>
            <a:endParaRPr lang="en-US" b="1" dirty="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6" name="Slide Number Placeholder 5"/>
          <p:cNvSpPr>
            <a:spLocks noGrp="1"/>
          </p:cNvSpPr>
          <p:nvPr>
            <p:ph type="sldNum" sz="quarter" idx="12"/>
          </p:nvPr>
        </p:nvSpPr>
        <p:spPr/>
        <p:txBody>
          <a:bodyPr/>
          <a:lstStyle/>
          <a:p>
            <a:fld id="{35100B4B-F5D2-44DD-9A19-A980681504E0}" type="slidenum">
              <a:rPr lang="en-US" smtClean="0"/>
              <a:pPr/>
              <a:t>9</a:t>
            </a:fld>
            <a:endParaRPr lang="en-US" dirty="0"/>
          </a:p>
        </p:txBody>
      </p:sp>
    </p:spTree>
    <p:extLst>
      <p:ext uri="{BB962C8B-B14F-4D97-AF65-F5344CB8AC3E}">
        <p14:creationId xmlns:p14="http://schemas.microsoft.com/office/powerpoint/2010/main" val="35890062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10</a:t>
            </a:fld>
            <a:endParaRPr lang="en-US" dirty="0"/>
          </a:p>
        </p:txBody>
      </p:sp>
      <p:sp>
        <p:nvSpPr>
          <p:cNvPr id="4" name="Title 3"/>
          <p:cNvSpPr>
            <a:spLocks noGrp="1"/>
          </p:cNvSpPr>
          <p:nvPr>
            <p:ph type="title"/>
          </p:nvPr>
        </p:nvSpPr>
        <p:spPr/>
        <p:txBody>
          <a:bodyPr>
            <a:noAutofit/>
          </a:bodyPr>
          <a:lstStyle/>
          <a:p>
            <a:r>
              <a:rPr lang="en-US" sz="4600" b="1" dirty="0" smtClean="0">
                <a:solidFill>
                  <a:schemeClr val="bg1"/>
                </a:solidFill>
              </a:rPr>
              <a:t>What are the </a:t>
            </a:r>
            <a:br>
              <a:rPr lang="en-US" sz="4600" b="1" dirty="0" smtClean="0">
                <a:solidFill>
                  <a:schemeClr val="bg1"/>
                </a:solidFill>
              </a:rPr>
            </a:br>
            <a:r>
              <a:rPr lang="en-US" sz="4600" b="1" dirty="0" smtClean="0">
                <a:solidFill>
                  <a:schemeClr val="bg1"/>
                </a:solidFill>
              </a:rPr>
              <a:t>Steps in Policy Analysis? </a:t>
            </a:r>
            <a:endParaRPr lang="en-US" sz="4600" b="1" dirty="0">
              <a:solidFill>
                <a:schemeClr val="bg1"/>
              </a:solidFill>
            </a:endParaRPr>
          </a:p>
        </p:txBody>
      </p:sp>
    </p:spTree>
    <p:extLst>
      <p:ext uri="{BB962C8B-B14F-4D97-AF65-F5344CB8AC3E}">
        <p14:creationId xmlns:p14="http://schemas.microsoft.com/office/powerpoint/2010/main" val="1823132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28650" y="1"/>
            <a:ext cx="8210550" cy="1295400"/>
          </a:xfrm>
        </p:spPr>
        <p:txBody>
          <a:bodyPr>
            <a:normAutofit/>
          </a:bodyPr>
          <a:lstStyle/>
          <a:p>
            <a:r>
              <a:rPr lang="en-US" sz="4200" b="1" dirty="0" smtClean="0">
                <a:solidFill>
                  <a:schemeClr val="bg1"/>
                </a:solidFill>
              </a:rPr>
              <a:t>Steps in the Policy Analysis Process</a:t>
            </a:r>
            <a:endParaRPr lang="en-US" sz="4200" b="1" dirty="0">
              <a:solidFill>
                <a:schemeClr val="bg1"/>
              </a:solidFill>
            </a:endParaRPr>
          </a:p>
        </p:txBody>
      </p:sp>
      <p:sp>
        <p:nvSpPr>
          <p:cNvPr id="6147" name="Rectangle 3"/>
          <p:cNvSpPr>
            <a:spLocks noGrp="1" noChangeArrowheads="1"/>
          </p:cNvSpPr>
          <p:nvPr>
            <p:ph idx="1"/>
          </p:nvPr>
        </p:nvSpPr>
        <p:spPr/>
        <p:txBody>
          <a:bodyPr>
            <a:normAutofit/>
          </a:bodyPr>
          <a:lstStyle/>
          <a:p>
            <a:r>
              <a:rPr lang="en-US" sz="3200" b="1" dirty="0" smtClean="0">
                <a:solidFill>
                  <a:schemeClr val="bg1"/>
                </a:solidFill>
              </a:rPr>
              <a:t>Define </a:t>
            </a:r>
            <a:r>
              <a:rPr lang="en-US" sz="3200" b="1" dirty="0">
                <a:solidFill>
                  <a:schemeClr val="bg1"/>
                </a:solidFill>
              </a:rPr>
              <a:t>and analyze the </a:t>
            </a:r>
            <a:r>
              <a:rPr lang="en-US" sz="3200" b="1" dirty="0" smtClean="0">
                <a:solidFill>
                  <a:schemeClr val="bg1"/>
                </a:solidFill>
              </a:rPr>
              <a:t>problem (Ch. 5)</a:t>
            </a:r>
          </a:p>
          <a:p>
            <a:r>
              <a:rPr lang="en-US" sz="3200" b="1" dirty="0" smtClean="0">
                <a:solidFill>
                  <a:schemeClr val="bg1"/>
                </a:solidFill>
              </a:rPr>
              <a:t>Construct </a:t>
            </a:r>
            <a:r>
              <a:rPr lang="en-US" sz="3200" b="1" dirty="0">
                <a:solidFill>
                  <a:schemeClr val="bg1"/>
                </a:solidFill>
              </a:rPr>
              <a:t>policy </a:t>
            </a:r>
            <a:r>
              <a:rPr lang="en-US" sz="3200" b="1" dirty="0" smtClean="0">
                <a:solidFill>
                  <a:schemeClr val="bg1"/>
                </a:solidFill>
              </a:rPr>
              <a:t>alternatives (Ch. 5)</a:t>
            </a:r>
          </a:p>
          <a:p>
            <a:r>
              <a:rPr lang="en-US" sz="3200" b="1" dirty="0" smtClean="0">
                <a:solidFill>
                  <a:schemeClr val="bg1"/>
                </a:solidFill>
              </a:rPr>
              <a:t>Develop  evaluative  criteria (Ch. 6)</a:t>
            </a:r>
          </a:p>
          <a:p>
            <a:r>
              <a:rPr lang="en-US" sz="3200" b="1" dirty="0" smtClean="0">
                <a:solidFill>
                  <a:schemeClr val="bg1"/>
                </a:solidFill>
              </a:rPr>
              <a:t>Assess policy alternatives (Ch. 6)</a:t>
            </a:r>
          </a:p>
          <a:p>
            <a:r>
              <a:rPr lang="en-US" sz="3200" b="1" dirty="0" smtClean="0">
                <a:solidFill>
                  <a:schemeClr val="bg1"/>
                </a:solidFill>
              </a:rPr>
              <a:t>Draw conclusions (Ch. 6)</a:t>
            </a:r>
          </a:p>
        </p:txBody>
      </p:sp>
      <p:sp>
        <p:nvSpPr>
          <p:cNvPr id="6" name="Slide Number Placeholder 5"/>
          <p:cNvSpPr>
            <a:spLocks noGrp="1"/>
          </p:cNvSpPr>
          <p:nvPr>
            <p:ph type="sldNum" sz="quarter" idx="12"/>
          </p:nvPr>
        </p:nvSpPr>
        <p:spPr>
          <a:prstGeom prst="rect">
            <a:avLst/>
          </a:prstGeom>
        </p:spPr>
        <p:txBody>
          <a:bodyPr/>
          <a:lstStyle/>
          <a:p>
            <a:fld id="{D1CD07E7-101A-4D6C-85A2-1CE86EC514F9}" type="slidenum">
              <a:rPr lang="en-US"/>
              <a:pPr/>
              <a:t>11</a:t>
            </a:fld>
            <a:endParaRPr lang="en-US"/>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Tree>
    <p:custDataLst>
      <p:tags r:id="rId1"/>
    </p:custDataLst>
    <p:extLst>
      <p:ext uri="{BB962C8B-B14F-4D97-AF65-F5344CB8AC3E}">
        <p14:creationId xmlns:p14="http://schemas.microsoft.com/office/powerpoint/2010/main" val="343148703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62957" y="374745"/>
            <a:ext cx="5629224" cy="5846118"/>
          </a:xfrm>
        </p:spPr>
      </p:pic>
      <p:sp>
        <p:nvSpPr>
          <p:cNvPr id="5" name="Footer Placeholder 4"/>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6" name="Slide Number Placeholder 5"/>
          <p:cNvSpPr>
            <a:spLocks noGrp="1"/>
          </p:cNvSpPr>
          <p:nvPr>
            <p:ph type="sldNum" sz="quarter" idx="12"/>
          </p:nvPr>
        </p:nvSpPr>
        <p:spPr/>
        <p:txBody>
          <a:bodyPr/>
          <a:lstStyle/>
          <a:p>
            <a:fld id="{35100B4B-F5D2-44DD-9A19-A980681504E0}" type="slidenum">
              <a:rPr lang="en-US" smtClean="0"/>
              <a:pPr/>
              <a:t>12</a:t>
            </a:fld>
            <a:endParaRPr lang="en-US" dirty="0"/>
          </a:p>
        </p:txBody>
      </p:sp>
    </p:spTree>
    <p:extLst>
      <p:ext uri="{BB962C8B-B14F-4D97-AF65-F5344CB8AC3E}">
        <p14:creationId xmlns:p14="http://schemas.microsoft.com/office/powerpoint/2010/main" val="1083040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Wildfires in Western United States</a:t>
            </a:r>
            <a:endParaRPr lang="en-US" b="1" dirty="0">
              <a:solidFill>
                <a:schemeClr val="bg1"/>
              </a:solidFill>
            </a:endParaRPr>
          </a:p>
        </p:txBody>
      </p:sp>
      <p:sp>
        <p:nvSpPr>
          <p:cNvPr id="6" name="Content Placeholder 5"/>
          <p:cNvSpPr>
            <a:spLocks noGrp="1"/>
          </p:cNvSpPr>
          <p:nvPr>
            <p:ph idx="1"/>
          </p:nvPr>
        </p:nvSpPr>
        <p:spPr/>
        <p:txBody>
          <a:bodyPr>
            <a:normAutofit/>
          </a:bodyPr>
          <a:lstStyle/>
          <a:p>
            <a:r>
              <a:rPr lang="en-US" sz="3200" b="1" dirty="0" smtClean="0">
                <a:solidFill>
                  <a:schemeClr val="bg1"/>
                </a:solidFill>
              </a:rPr>
              <a:t>Video: </a:t>
            </a:r>
            <a:r>
              <a:rPr lang="en-US" sz="3200" b="1" dirty="0" smtClean="0">
                <a:solidFill>
                  <a:schemeClr val="bg1"/>
                </a:solidFill>
                <a:hlinkClick r:id="rId3"/>
              </a:rPr>
              <a:t>https://www.youtube.com/watch?v=4i2U0GipUbA</a:t>
            </a:r>
            <a:r>
              <a:rPr lang="en-US" sz="3200" b="1" dirty="0" smtClean="0">
                <a:solidFill>
                  <a:schemeClr val="bg1"/>
                </a:solidFill>
              </a:rPr>
              <a:t> </a:t>
            </a:r>
            <a:endParaRPr lang="en-US" sz="3200" b="1" dirty="0">
              <a:solidFill>
                <a:schemeClr val="bg1"/>
              </a:solidFill>
            </a:endParaRP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4" name="Slide Number Placeholder 3"/>
          <p:cNvSpPr>
            <a:spLocks noGrp="1"/>
          </p:cNvSpPr>
          <p:nvPr>
            <p:ph type="sldNum" sz="quarter" idx="12"/>
          </p:nvPr>
        </p:nvSpPr>
        <p:spPr/>
        <p:txBody>
          <a:bodyPr/>
          <a:lstStyle/>
          <a:p>
            <a:fld id="{35100B4B-F5D2-44DD-9A19-A980681504E0}" type="slidenum">
              <a:rPr lang="en-US" smtClean="0"/>
              <a:pPr/>
              <a:t>13</a:t>
            </a:fld>
            <a:endParaRPr lang="en-US" dirty="0"/>
          </a:p>
        </p:txBody>
      </p:sp>
    </p:spTree>
    <p:extLst>
      <p:ext uri="{BB962C8B-B14F-4D97-AF65-F5344CB8AC3E}">
        <p14:creationId xmlns:p14="http://schemas.microsoft.com/office/powerpoint/2010/main" val="2214455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solidFill>
                  <a:schemeClr val="bg1"/>
                </a:solidFill>
              </a:rPr>
              <a:t>Define and Analyze the Societal Problem</a:t>
            </a:r>
            <a:endParaRPr lang="en-US" sz="3600" b="1" dirty="0">
              <a:solidFill>
                <a:schemeClr val="bg1"/>
              </a:solidFill>
            </a:endParaRPr>
          </a:p>
        </p:txBody>
      </p:sp>
      <p:sp>
        <p:nvSpPr>
          <p:cNvPr id="9" name="Content Placeholder 8"/>
          <p:cNvSpPr>
            <a:spLocks noGrp="1"/>
          </p:cNvSpPr>
          <p:nvPr>
            <p:ph idx="1"/>
          </p:nvPr>
        </p:nvSpPr>
        <p:spPr>
          <a:xfrm>
            <a:off x="840000" y="1825624"/>
            <a:ext cx="7675350" cy="4498975"/>
          </a:xfrm>
        </p:spPr>
        <p:txBody>
          <a:bodyPr>
            <a:noAutofit/>
          </a:bodyPr>
          <a:lstStyle/>
          <a:p>
            <a:r>
              <a:rPr lang="en-US" b="1" dirty="0" smtClean="0">
                <a:solidFill>
                  <a:schemeClr val="bg1"/>
                </a:solidFill>
              </a:rPr>
              <a:t>What is the scope and severity of problem?</a:t>
            </a:r>
          </a:p>
          <a:p>
            <a:r>
              <a:rPr lang="en-US" b="1" dirty="0" smtClean="0">
                <a:solidFill>
                  <a:schemeClr val="bg1"/>
                </a:solidFill>
              </a:rPr>
              <a:t>Where does it occur?</a:t>
            </a:r>
          </a:p>
          <a:p>
            <a:r>
              <a:rPr lang="en-US" b="1" dirty="0" smtClean="0">
                <a:solidFill>
                  <a:schemeClr val="bg1"/>
                </a:solidFill>
              </a:rPr>
              <a:t>Who does it affect? </a:t>
            </a:r>
          </a:p>
          <a:p>
            <a:r>
              <a:rPr lang="en-US" b="1" dirty="0" smtClean="0">
                <a:solidFill>
                  <a:schemeClr val="bg1"/>
                </a:solidFill>
              </a:rPr>
              <a:t>How did it develop? </a:t>
            </a:r>
          </a:p>
          <a:p>
            <a:r>
              <a:rPr lang="en-US" b="1" dirty="0" smtClean="0">
                <a:solidFill>
                  <a:schemeClr val="bg1"/>
                </a:solidFill>
              </a:rPr>
              <a:t>How might the problem be changing? </a:t>
            </a:r>
          </a:p>
          <a:p>
            <a:r>
              <a:rPr lang="en-US" b="1" dirty="0" smtClean="0">
                <a:solidFill>
                  <a:schemeClr val="bg1"/>
                </a:solidFill>
              </a:rPr>
              <a:t>Video: </a:t>
            </a:r>
            <a:r>
              <a:rPr lang="en-US" b="1" dirty="0" smtClean="0">
                <a:solidFill>
                  <a:schemeClr val="bg1"/>
                </a:solidFill>
                <a:hlinkClick r:id="rId3"/>
              </a:rPr>
              <a:t>https://www.youtube.com/watch?v=4i2U0GipUbA</a:t>
            </a:r>
            <a:r>
              <a:rPr lang="en-US" b="1" dirty="0" smtClean="0">
                <a:solidFill>
                  <a:schemeClr val="bg1"/>
                </a:solidFill>
              </a:rPr>
              <a:t> </a:t>
            </a: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4" name="Slide Number Placeholder 3"/>
          <p:cNvSpPr>
            <a:spLocks noGrp="1"/>
          </p:cNvSpPr>
          <p:nvPr>
            <p:ph type="sldNum" sz="quarter" idx="12"/>
          </p:nvPr>
        </p:nvSpPr>
        <p:spPr/>
        <p:txBody>
          <a:bodyPr/>
          <a:lstStyle/>
          <a:p>
            <a:fld id="{35100B4B-F5D2-44DD-9A19-A980681504E0}" type="slidenum">
              <a:rPr lang="en-US" smtClean="0"/>
              <a:pPr/>
              <a:t>14</a:t>
            </a:fld>
            <a:endParaRPr lang="en-US" dirty="0"/>
          </a:p>
        </p:txBody>
      </p:sp>
    </p:spTree>
    <p:extLst>
      <p:ext uri="{BB962C8B-B14F-4D97-AF65-F5344CB8AC3E}">
        <p14:creationId xmlns:p14="http://schemas.microsoft.com/office/powerpoint/2010/main" val="33129036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Construct Policy Alternatives</a:t>
            </a:r>
            <a:endParaRPr lang="en-US" b="1" dirty="0">
              <a:solidFill>
                <a:schemeClr val="bg1"/>
              </a:solidFill>
            </a:endParaRPr>
          </a:p>
        </p:txBody>
      </p:sp>
      <p:sp>
        <p:nvSpPr>
          <p:cNvPr id="5" name="Content Placeholder 4"/>
          <p:cNvSpPr>
            <a:spLocks noGrp="1"/>
          </p:cNvSpPr>
          <p:nvPr>
            <p:ph idx="1"/>
          </p:nvPr>
        </p:nvSpPr>
        <p:spPr/>
        <p:txBody>
          <a:bodyPr>
            <a:normAutofit/>
          </a:bodyPr>
          <a:lstStyle/>
          <a:p>
            <a:r>
              <a:rPr lang="en-US" sz="3200" b="1" dirty="0" smtClean="0">
                <a:solidFill>
                  <a:schemeClr val="bg1"/>
                </a:solidFill>
              </a:rPr>
              <a:t>What policy options might be considered to deal with the problem? </a:t>
            </a:r>
          </a:p>
          <a:p>
            <a:r>
              <a:rPr lang="en-US" sz="3200" b="1" dirty="0" smtClean="0">
                <a:solidFill>
                  <a:schemeClr val="bg1"/>
                </a:solidFill>
              </a:rPr>
              <a:t>Consider the policy tools available such as regulation, government management, or public education. </a:t>
            </a:r>
            <a:endParaRPr lang="en-US" sz="3200" b="1" dirty="0">
              <a:solidFill>
                <a:schemeClr val="bg1"/>
              </a:solidFill>
            </a:endParaRP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4" name="Slide Number Placeholder 3"/>
          <p:cNvSpPr>
            <a:spLocks noGrp="1"/>
          </p:cNvSpPr>
          <p:nvPr>
            <p:ph type="sldNum" sz="quarter" idx="12"/>
          </p:nvPr>
        </p:nvSpPr>
        <p:spPr/>
        <p:txBody>
          <a:bodyPr/>
          <a:lstStyle/>
          <a:p>
            <a:fld id="{35100B4B-F5D2-44DD-9A19-A980681504E0}" type="slidenum">
              <a:rPr lang="en-US" smtClean="0"/>
              <a:pPr/>
              <a:t>15</a:t>
            </a:fld>
            <a:endParaRPr lang="en-US" dirty="0"/>
          </a:p>
        </p:txBody>
      </p:sp>
    </p:spTree>
    <p:extLst>
      <p:ext uri="{BB962C8B-B14F-4D97-AF65-F5344CB8AC3E}">
        <p14:creationId xmlns:p14="http://schemas.microsoft.com/office/powerpoint/2010/main" val="18862196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Develop Evaluative Criteria</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200" b="1" dirty="0" smtClean="0">
                <a:solidFill>
                  <a:schemeClr val="bg1"/>
                </a:solidFill>
              </a:rPr>
              <a:t>How should we choose the proper policy action(s)?</a:t>
            </a:r>
          </a:p>
          <a:p>
            <a:r>
              <a:rPr lang="en-US" sz="3200" b="1" dirty="0" smtClean="0">
                <a:solidFill>
                  <a:schemeClr val="bg1"/>
                </a:solidFill>
              </a:rPr>
              <a:t>On what basis should we make our choice?</a:t>
            </a:r>
          </a:p>
          <a:p>
            <a:r>
              <a:rPr lang="en-US" sz="3200" b="1" dirty="0" smtClean="0">
                <a:solidFill>
                  <a:schemeClr val="bg1"/>
                </a:solidFill>
              </a:rPr>
              <a:t>What is an alternative likely to cost? </a:t>
            </a:r>
          </a:p>
          <a:p>
            <a:r>
              <a:rPr lang="en-US" sz="3200" b="1" dirty="0" smtClean="0">
                <a:solidFill>
                  <a:schemeClr val="bg1"/>
                </a:solidFill>
              </a:rPr>
              <a:t>Will the proposal be politically feasible?  </a:t>
            </a:r>
            <a:endParaRPr lang="en-US" sz="3200" b="1" dirty="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16</a:t>
            </a:fld>
            <a:endParaRPr lang="en-US" dirty="0"/>
          </a:p>
        </p:txBody>
      </p:sp>
    </p:spTree>
    <p:extLst>
      <p:ext uri="{BB962C8B-B14F-4D97-AF65-F5344CB8AC3E}">
        <p14:creationId xmlns:p14="http://schemas.microsoft.com/office/powerpoint/2010/main" val="25039422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Assess Policy Alternatives</a:t>
            </a:r>
            <a:endParaRPr lang="en-US" b="1" dirty="0">
              <a:solidFill>
                <a:schemeClr val="bg1"/>
              </a:solidFill>
            </a:endParaRPr>
          </a:p>
        </p:txBody>
      </p:sp>
      <p:sp>
        <p:nvSpPr>
          <p:cNvPr id="7" name="Content Placeholder 6"/>
          <p:cNvSpPr>
            <a:spLocks noGrp="1"/>
          </p:cNvSpPr>
          <p:nvPr>
            <p:ph idx="1"/>
          </p:nvPr>
        </p:nvSpPr>
        <p:spPr>
          <a:xfrm>
            <a:off x="840000" y="1825625"/>
            <a:ext cx="6094200" cy="4351338"/>
          </a:xfrm>
        </p:spPr>
        <p:txBody>
          <a:bodyPr>
            <a:normAutofit/>
          </a:bodyPr>
          <a:lstStyle/>
          <a:p>
            <a:r>
              <a:rPr lang="en-US" sz="3200" b="1" dirty="0" smtClean="0">
                <a:solidFill>
                  <a:schemeClr val="bg1"/>
                </a:solidFill>
              </a:rPr>
              <a:t>Which alternative is likely to be most effective? </a:t>
            </a:r>
          </a:p>
          <a:p>
            <a:r>
              <a:rPr lang="en-US" sz="3200" b="1" dirty="0" smtClean="0">
                <a:solidFill>
                  <a:schemeClr val="bg1"/>
                </a:solidFill>
              </a:rPr>
              <a:t>Which combination of policies might work well together? </a:t>
            </a:r>
          </a:p>
          <a:p>
            <a:r>
              <a:rPr lang="en-US" sz="3200" b="1" dirty="0" smtClean="0">
                <a:solidFill>
                  <a:schemeClr val="bg1"/>
                </a:solidFill>
              </a:rPr>
              <a:t>What will the impact be on the problem of each course of action? </a:t>
            </a:r>
            <a:endParaRPr lang="en-US" sz="3200" b="1" dirty="0">
              <a:solidFill>
                <a:schemeClr val="bg1"/>
              </a:solidFill>
            </a:endParaRP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4" name="Slide Number Placeholder 3"/>
          <p:cNvSpPr>
            <a:spLocks noGrp="1"/>
          </p:cNvSpPr>
          <p:nvPr>
            <p:ph type="sldNum" sz="quarter" idx="12"/>
          </p:nvPr>
        </p:nvSpPr>
        <p:spPr/>
        <p:txBody>
          <a:bodyPr/>
          <a:lstStyle/>
          <a:p>
            <a:fld id="{35100B4B-F5D2-44DD-9A19-A980681504E0}" type="slidenum">
              <a:rPr lang="en-US" smtClean="0"/>
              <a:pPr/>
              <a:t>17</a:t>
            </a:fld>
            <a:endParaRPr lang="en-US" dirty="0"/>
          </a:p>
        </p:txBody>
      </p:sp>
    </p:spTree>
    <p:extLst>
      <p:ext uri="{BB962C8B-B14F-4D97-AF65-F5344CB8AC3E}">
        <p14:creationId xmlns:p14="http://schemas.microsoft.com/office/powerpoint/2010/main" val="26711522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1"/>
            <a:ext cx="8362950" cy="1295400"/>
          </a:xfrm>
        </p:spPr>
        <p:txBody>
          <a:bodyPr/>
          <a:lstStyle/>
          <a:p>
            <a:r>
              <a:rPr lang="en-US" b="1" dirty="0" smtClean="0">
                <a:solidFill>
                  <a:schemeClr val="bg1"/>
                </a:solidFill>
              </a:rPr>
              <a:t>Draw Conclusions: Propose a Policy</a:t>
            </a:r>
            <a:endParaRPr lang="en-US" b="1" dirty="0">
              <a:solidFill>
                <a:schemeClr val="bg1"/>
              </a:solidFill>
            </a:endParaRP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18</a:t>
            </a:fld>
            <a:endParaRPr lang="en-US" dirty="0"/>
          </a:p>
        </p:txBody>
      </p:sp>
    </p:spTree>
    <p:extLst>
      <p:ext uri="{BB962C8B-B14F-4D97-AF65-F5344CB8AC3E}">
        <p14:creationId xmlns:p14="http://schemas.microsoft.com/office/powerpoint/2010/main" val="37059436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1"/>
                </a:solidFill>
              </a:rPr>
              <a:t>What Methods Are Used in Policy Analysis? </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200" b="1" dirty="0" smtClean="0">
                <a:solidFill>
                  <a:schemeClr val="bg1"/>
                </a:solidFill>
              </a:rPr>
              <a:t>Tools: research, modeling, hearings, debate</a:t>
            </a:r>
          </a:p>
          <a:p>
            <a:r>
              <a:rPr lang="en-US" sz="3200" b="1" dirty="0" smtClean="0">
                <a:solidFill>
                  <a:schemeClr val="bg1"/>
                </a:solidFill>
              </a:rPr>
              <a:t>Disciplines/perspectives:  </a:t>
            </a:r>
          </a:p>
          <a:p>
            <a:pPr lvl="1"/>
            <a:r>
              <a:rPr lang="en-US" sz="2800" b="1" dirty="0" smtClean="0">
                <a:solidFill>
                  <a:schemeClr val="bg1"/>
                </a:solidFill>
              </a:rPr>
              <a:t>Economics</a:t>
            </a:r>
          </a:p>
          <a:p>
            <a:pPr lvl="1"/>
            <a:r>
              <a:rPr lang="en-US" sz="2800" b="1" dirty="0" smtClean="0">
                <a:solidFill>
                  <a:schemeClr val="bg1"/>
                </a:solidFill>
              </a:rPr>
              <a:t>Political science</a:t>
            </a:r>
          </a:p>
          <a:p>
            <a:pPr lvl="1"/>
            <a:r>
              <a:rPr lang="en-US" sz="2800" b="1" dirty="0" smtClean="0">
                <a:solidFill>
                  <a:schemeClr val="bg1"/>
                </a:solidFill>
              </a:rPr>
              <a:t>Social work</a:t>
            </a:r>
          </a:p>
          <a:p>
            <a:pPr lvl="1"/>
            <a:r>
              <a:rPr lang="en-US" sz="2800" b="1" dirty="0" smtClean="0">
                <a:solidFill>
                  <a:schemeClr val="bg1"/>
                </a:solidFill>
              </a:rPr>
              <a:t>Psychology</a:t>
            </a:r>
          </a:p>
          <a:p>
            <a:pPr lvl="1"/>
            <a:r>
              <a:rPr lang="en-US" sz="2800" b="1" dirty="0" smtClean="0">
                <a:solidFill>
                  <a:schemeClr val="bg1"/>
                </a:solidFill>
              </a:rPr>
              <a:t>Other disciplines</a:t>
            </a:r>
          </a:p>
        </p:txBody>
      </p:sp>
      <p:sp>
        <p:nvSpPr>
          <p:cNvPr id="4" name="Slide Number Placeholder 3"/>
          <p:cNvSpPr>
            <a:spLocks noGrp="1"/>
          </p:cNvSpPr>
          <p:nvPr>
            <p:ph type="sldNum" sz="quarter" idx="12"/>
          </p:nvPr>
        </p:nvSpPr>
        <p:spPr>
          <a:prstGeom prst="rect">
            <a:avLst/>
          </a:prstGeom>
        </p:spPr>
        <p:txBody>
          <a:bodyPr/>
          <a:lstStyle/>
          <a:p>
            <a:fld id="{71170FF7-1644-4154-A52D-925757BAACEF}" type="slidenum">
              <a:rPr lang="en-US" smtClean="0"/>
              <a:pPr/>
              <a:t>19</a:t>
            </a:fld>
            <a:endParaRPr lang="en-US"/>
          </a:p>
        </p:txBody>
      </p:sp>
      <p:sp>
        <p:nvSpPr>
          <p:cNvPr id="5" name="Footer Placeholder 4"/>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Tree>
    <p:custDataLst>
      <p:tags r:id="rId1"/>
    </p:custDataLst>
    <p:extLst>
      <p:ext uri="{BB962C8B-B14F-4D97-AF65-F5344CB8AC3E}">
        <p14:creationId xmlns:p14="http://schemas.microsoft.com/office/powerpoint/2010/main" val="219021524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20</a:t>
            </a:fld>
            <a:endParaRPr lang="en-US" dirty="0"/>
          </a:p>
        </p:txBody>
      </p:sp>
      <p:sp>
        <p:nvSpPr>
          <p:cNvPr id="2" name="Title 1"/>
          <p:cNvSpPr>
            <a:spLocks noGrp="1"/>
          </p:cNvSpPr>
          <p:nvPr>
            <p:ph type="title"/>
          </p:nvPr>
        </p:nvSpPr>
        <p:spPr/>
        <p:txBody>
          <a:bodyPr>
            <a:normAutofit/>
          </a:bodyPr>
          <a:lstStyle/>
          <a:p>
            <a:r>
              <a:rPr lang="en-US" b="1" dirty="0" smtClean="0">
                <a:solidFill>
                  <a:schemeClr val="bg1"/>
                </a:solidFill>
              </a:rPr>
              <a:t>Who Does Policy Analysis? </a:t>
            </a:r>
            <a:endParaRPr lang="en-US" b="1" dirty="0">
              <a:solidFill>
                <a:schemeClr val="bg1"/>
              </a:solidFill>
            </a:endParaRPr>
          </a:p>
        </p:txBody>
      </p:sp>
    </p:spTree>
    <p:custDataLst>
      <p:tags r:id="rId1"/>
    </p:custDataLst>
    <p:extLst>
      <p:ext uri="{BB962C8B-B14F-4D97-AF65-F5344CB8AC3E}">
        <p14:creationId xmlns:p14="http://schemas.microsoft.com/office/powerpoint/2010/main" val="135801757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Policy Analysis Is Performed By</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200" b="1" dirty="0" smtClean="0">
                <a:solidFill>
                  <a:schemeClr val="bg1"/>
                </a:solidFill>
              </a:rPr>
              <a:t>Government agencies (federal and state)</a:t>
            </a:r>
          </a:p>
          <a:p>
            <a:r>
              <a:rPr lang="en-US" sz="3200" b="1" dirty="0" smtClean="0">
                <a:solidFill>
                  <a:schemeClr val="bg1"/>
                </a:solidFill>
              </a:rPr>
              <a:t>Universities</a:t>
            </a:r>
          </a:p>
          <a:p>
            <a:r>
              <a:rPr lang="en-US" sz="3200" b="1" dirty="0" smtClean="0">
                <a:solidFill>
                  <a:schemeClr val="bg1"/>
                </a:solidFill>
              </a:rPr>
              <a:t>Think tanks</a:t>
            </a:r>
          </a:p>
          <a:p>
            <a:r>
              <a:rPr lang="en-US" sz="3200" b="1" dirty="0" smtClean="0">
                <a:solidFill>
                  <a:schemeClr val="bg1"/>
                </a:solidFill>
              </a:rPr>
              <a:t>Interest groups</a:t>
            </a: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21</a:t>
            </a:fld>
            <a:endParaRPr lang="en-US" dirty="0"/>
          </a:p>
        </p:txBody>
      </p:sp>
    </p:spTree>
    <p:extLst>
      <p:ext uri="{BB962C8B-B14F-4D97-AF65-F5344CB8AC3E}">
        <p14:creationId xmlns:p14="http://schemas.microsoft.com/office/powerpoint/2010/main" val="35291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Governmental Policy Analysis</a:t>
            </a:r>
            <a:endParaRPr lang="en-US" b="1" dirty="0">
              <a:solidFill>
                <a:schemeClr val="bg1"/>
              </a:solidFill>
            </a:endParaRPr>
          </a:p>
        </p:txBody>
      </p:sp>
      <p:pic>
        <p:nvPicPr>
          <p:cNvPr id="4" name="Picture 3">
            <a:hlinkClick r:id="rId3"/>
          </p:cNvPr>
          <p:cNvPicPr>
            <a:picLocks noChangeAspect="1"/>
          </p:cNvPicPr>
          <p:nvPr/>
        </p:nvPicPr>
        <p:blipFill>
          <a:blip r:embed="rId4" cstate="print"/>
          <a:stretch>
            <a:fillRect/>
          </a:stretch>
        </p:blipFill>
        <p:spPr>
          <a:xfrm>
            <a:off x="1403350" y="1335266"/>
            <a:ext cx="6369050" cy="4865954"/>
          </a:xfrm>
          <a:prstGeom prst="rect">
            <a:avLst/>
          </a:prstGeom>
        </p:spPr>
      </p:pic>
      <p:sp>
        <p:nvSpPr>
          <p:cNvPr id="5" name="Footer Placeholder 4"/>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6" name="Slide Number Placeholder 5"/>
          <p:cNvSpPr>
            <a:spLocks noGrp="1"/>
          </p:cNvSpPr>
          <p:nvPr>
            <p:ph type="sldNum" sz="quarter" idx="12"/>
          </p:nvPr>
        </p:nvSpPr>
        <p:spPr/>
        <p:txBody>
          <a:bodyPr/>
          <a:lstStyle/>
          <a:p>
            <a:fld id="{35100B4B-F5D2-44DD-9A19-A980681504E0}" type="slidenum">
              <a:rPr lang="en-US" smtClean="0"/>
              <a:pPr/>
              <a:t>22</a:t>
            </a:fld>
            <a:endParaRPr lang="en-US" dirty="0"/>
          </a:p>
        </p:txBody>
      </p:sp>
    </p:spTree>
    <p:extLst>
      <p:ext uri="{BB962C8B-B14F-4D97-AF65-F5344CB8AC3E}">
        <p14:creationId xmlns:p14="http://schemas.microsoft.com/office/powerpoint/2010/main" val="24575902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b="1" dirty="0" smtClean="0">
                <a:solidFill>
                  <a:schemeClr val="bg1"/>
                </a:solidFill>
              </a:rPr>
              <a:t>Policy Analysis by Think Tanks</a:t>
            </a:r>
            <a:endParaRPr lang="en-US" b="1" dirty="0">
              <a:solidFill>
                <a:schemeClr val="bg1"/>
              </a:solidFill>
            </a:endParaRPr>
          </a:p>
        </p:txBody>
      </p:sp>
      <p:sp>
        <p:nvSpPr>
          <p:cNvPr id="5123" name="Rectangle 3"/>
          <p:cNvSpPr>
            <a:spLocks noGrp="1" noChangeArrowheads="1"/>
          </p:cNvSpPr>
          <p:nvPr>
            <p:ph idx="1"/>
          </p:nvPr>
        </p:nvSpPr>
        <p:spPr/>
        <p:txBody>
          <a:bodyPr>
            <a:normAutofit lnSpcReduction="10000"/>
          </a:bodyPr>
          <a:lstStyle/>
          <a:p>
            <a:r>
              <a:rPr lang="en-US" sz="3200" b="1" dirty="0" smtClean="0">
                <a:solidFill>
                  <a:schemeClr val="bg1"/>
                </a:solidFill>
              </a:rPr>
              <a:t>“Policy research institutes”</a:t>
            </a:r>
            <a:r>
              <a:rPr lang="en-US" sz="3200" b="1" dirty="0" smtClean="0">
                <a:solidFill>
                  <a:schemeClr val="bg1"/>
                </a:solidFill>
                <a:latin typeface="Times New Roman" panose="02020603050405020304" pitchFamily="18" charset="0"/>
                <a:cs typeface="Times New Roman" panose="02020603050405020304" pitchFamily="18" charset="0"/>
              </a:rPr>
              <a:t>—</a:t>
            </a:r>
            <a:r>
              <a:rPr lang="en-US" sz="3200" b="1" dirty="0" smtClean="0">
                <a:solidFill>
                  <a:schemeClr val="bg1"/>
                </a:solidFill>
              </a:rPr>
              <a:t>growing sector</a:t>
            </a:r>
          </a:p>
          <a:p>
            <a:pPr lvl="1"/>
            <a:r>
              <a:rPr lang="en-US" sz="2800" b="1" dirty="0">
                <a:solidFill>
                  <a:schemeClr val="bg1"/>
                </a:solidFill>
              </a:rPr>
              <a:t>Small and </a:t>
            </a:r>
            <a:r>
              <a:rPr lang="en-US" sz="2800" b="1" dirty="0" smtClean="0">
                <a:solidFill>
                  <a:schemeClr val="bg1"/>
                </a:solidFill>
              </a:rPr>
              <a:t>specialized . . . Large </a:t>
            </a:r>
            <a:r>
              <a:rPr lang="en-US" sz="2800" b="1" dirty="0">
                <a:solidFill>
                  <a:schemeClr val="bg1"/>
                </a:solidFill>
              </a:rPr>
              <a:t>and diverse</a:t>
            </a:r>
          </a:p>
          <a:p>
            <a:pPr lvl="1"/>
            <a:r>
              <a:rPr lang="en-US" sz="2800" b="1" dirty="0" smtClean="0">
                <a:solidFill>
                  <a:schemeClr val="bg1"/>
                </a:solidFill>
              </a:rPr>
              <a:t>Broad range of ideologies and ideals</a:t>
            </a:r>
          </a:p>
          <a:p>
            <a:pPr lvl="2"/>
            <a:r>
              <a:rPr lang="en-US" sz="2400" b="1" dirty="0">
                <a:solidFill>
                  <a:schemeClr val="bg1"/>
                </a:solidFill>
                <a:hlinkClick r:id="rId4"/>
              </a:rPr>
              <a:t>Brookings </a:t>
            </a:r>
            <a:r>
              <a:rPr lang="en-US" sz="2400" b="1" dirty="0" smtClean="0">
                <a:solidFill>
                  <a:schemeClr val="bg1"/>
                </a:solidFill>
                <a:hlinkClick r:id="rId4"/>
              </a:rPr>
              <a:t>Institution</a:t>
            </a:r>
            <a:r>
              <a:rPr lang="en-US" sz="2400" b="1" dirty="0" smtClean="0">
                <a:solidFill>
                  <a:schemeClr val="bg1"/>
                </a:solidFill>
              </a:rPr>
              <a:t> (more left)</a:t>
            </a:r>
            <a:endParaRPr lang="en-US" sz="2400" b="1" dirty="0">
              <a:solidFill>
                <a:schemeClr val="bg1"/>
              </a:solidFill>
            </a:endParaRPr>
          </a:p>
          <a:p>
            <a:pPr lvl="2"/>
            <a:r>
              <a:rPr lang="en-US" sz="2400" b="1" dirty="0">
                <a:solidFill>
                  <a:schemeClr val="bg1"/>
                </a:solidFill>
                <a:hlinkClick r:id="rId5"/>
              </a:rPr>
              <a:t>American Enterprise Institute</a:t>
            </a:r>
            <a:r>
              <a:rPr lang="en-US" sz="2400" b="1" u="sng" dirty="0">
                <a:solidFill>
                  <a:schemeClr val="bg1"/>
                </a:solidFill>
                <a:hlinkClick r:id="rId5"/>
              </a:rPr>
              <a:t> </a:t>
            </a:r>
            <a:r>
              <a:rPr lang="en-US" sz="2400" b="1" dirty="0" smtClean="0">
                <a:solidFill>
                  <a:schemeClr val="bg1"/>
                </a:solidFill>
              </a:rPr>
              <a:t>(more right)</a:t>
            </a:r>
          </a:p>
          <a:p>
            <a:pPr lvl="2"/>
            <a:endParaRPr lang="en-US" sz="2000" b="1" dirty="0" smtClean="0">
              <a:solidFill>
                <a:schemeClr val="bg1"/>
              </a:solidFill>
            </a:endParaRPr>
          </a:p>
          <a:p>
            <a:r>
              <a:rPr lang="en-US" sz="3200" b="1" dirty="0" smtClean="0">
                <a:solidFill>
                  <a:schemeClr val="bg1"/>
                </a:solidFill>
              </a:rPr>
              <a:t>Their work helps policymakers</a:t>
            </a:r>
            <a:endParaRPr lang="en-US" sz="3200" b="1" dirty="0">
              <a:solidFill>
                <a:schemeClr val="bg1"/>
              </a:solidFill>
            </a:endParaRPr>
          </a:p>
          <a:p>
            <a:pPr lvl="1"/>
            <a:r>
              <a:rPr lang="en-US" sz="2800" b="1" dirty="0" smtClean="0">
                <a:solidFill>
                  <a:schemeClr val="bg1"/>
                </a:solidFill>
              </a:rPr>
              <a:t>Understand </a:t>
            </a:r>
            <a:r>
              <a:rPr lang="en-US" sz="2800" b="1" dirty="0">
                <a:solidFill>
                  <a:schemeClr val="bg1"/>
                </a:solidFill>
              </a:rPr>
              <a:t>complex problems</a:t>
            </a:r>
          </a:p>
          <a:p>
            <a:pPr lvl="1"/>
            <a:r>
              <a:rPr lang="en-US" sz="2800" b="1" dirty="0" smtClean="0">
                <a:solidFill>
                  <a:schemeClr val="bg1"/>
                </a:solidFill>
              </a:rPr>
              <a:t>Learn ways to address problems</a:t>
            </a:r>
            <a:endParaRPr lang="en-US" sz="2800" b="1" dirty="0">
              <a:solidFill>
                <a:schemeClr val="bg1"/>
              </a:solidFill>
            </a:endParaRPr>
          </a:p>
          <a:p>
            <a:pPr lvl="1"/>
            <a:r>
              <a:rPr lang="en-US" sz="2800" b="1" dirty="0" smtClean="0">
                <a:solidFill>
                  <a:schemeClr val="bg1"/>
                </a:solidFill>
              </a:rPr>
              <a:t>Understand views of interest groups</a:t>
            </a:r>
            <a:endParaRPr lang="en-US" sz="2800" b="1" dirty="0">
              <a:solidFill>
                <a:schemeClr val="bg1"/>
              </a:solidFill>
            </a:endParaRPr>
          </a:p>
        </p:txBody>
      </p:sp>
      <p:sp>
        <p:nvSpPr>
          <p:cNvPr id="6" name="Slide Number Placeholder 5"/>
          <p:cNvSpPr>
            <a:spLocks noGrp="1"/>
          </p:cNvSpPr>
          <p:nvPr>
            <p:ph type="sldNum" sz="quarter" idx="12"/>
          </p:nvPr>
        </p:nvSpPr>
        <p:spPr>
          <a:prstGeom prst="rect">
            <a:avLst/>
          </a:prstGeom>
        </p:spPr>
        <p:txBody>
          <a:bodyPr/>
          <a:lstStyle/>
          <a:p>
            <a:fld id="{3CC4FE91-9A7A-4CA7-8665-F6AABA9F4327}" type="slidenum">
              <a:rPr lang="en-US"/>
              <a:pPr/>
              <a:t>23</a:t>
            </a:fld>
            <a:endParaRPr lang="en-US"/>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Tree>
    <p:custDataLst>
      <p:tags r:id="rId1"/>
    </p:custDataLst>
    <p:extLst>
      <p:ext uri="{BB962C8B-B14F-4D97-AF65-F5344CB8AC3E}">
        <p14:creationId xmlns:p14="http://schemas.microsoft.com/office/powerpoint/2010/main" val="247587696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1"/>
                </a:solidFill>
              </a:rPr>
              <a:t>Policy Analysis by Interest </a:t>
            </a:r>
            <a:r>
              <a:rPr lang="en-US" b="1" dirty="0">
                <a:solidFill>
                  <a:schemeClr val="bg1"/>
                </a:solidFill>
              </a:rPr>
              <a:t>G</a:t>
            </a:r>
            <a:r>
              <a:rPr lang="en-US" b="1" dirty="0" smtClean="0">
                <a:solidFill>
                  <a:schemeClr val="bg1"/>
                </a:solidFill>
              </a:rPr>
              <a:t>roups </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200" b="1" dirty="0" smtClean="0">
                <a:solidFill>
                  <a:schemeClr val="bg1"/>
                </a:solidFill>
              </a:rPr>
              <a:t>Hold a definite position/bias</a:t>
            </a:r>
          </a:p>
          <a:p>
            <a:r>
              <a:rPr lang="en-US" sz="3200" b="1" dirty="0" smtClean="0">
                <a:solidFill>
                  <a:schemeClr val="bg1"/>
                </a:solidFill>
              </a:rPr>
              <a:t>Focus on information that supports their case</a:t>
            </a:r>
          </a:p>
          <a:p>
            <a:pPr>
              <a:buNone/>
            </a:pPr>
            <a:endParaRPr lang="en-US" sz="3200" b="1" dirty="0">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4800000" scaled="0"/>
              </a:gra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24</a:t>
            </a:fld>
            <a:endParaRPr lang="en-US" dirty="0"/>
          </a:p>
        </p:txBody>
      </p:sp>
    </p:spTree>
    <p:extLst>
      <p:ext uri="{BB962C8B-B14F-4D97-AF65-F5344CB8AC3E}">
        <p14:creationId xmlns:p14="http://schemas.microsoft.com/office/powerpoint/2010/main" val="9689682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Orientations to Policy Analysis</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200" b="1" dirty="0" smtClean="0">
                <a:solidFill>
                  <a:schemeClr val="bg1"/>
                </a:solidFill>
              </a:rPr>
              <a:t>Scientific Approaches</a:t>
            </a:r>
          </a:p>
          <a:p>
            <a:r>
              <a:rPr lang="en-US" sz="3200" b="1" dirty="0" smtClean="0">
                <a:solidFill>
                  <a:schemeClr val="bg1"/>
                </a:solidFill>
              </a:rPr>
              <a:t>Professional Approaches</a:t>
            </a:r>
          </a:p>
          <a:p>
            <a:r>
              <a:rPr lang="en-US" sz="3200" b="1" dirty="0" smtClean="0">
                <a:solidFill>
                  <a:schemeClr val="bg1"/>
                </a:solidFill>
              </a:rPr>
              <a:t>Political Approaches</a:t>
            </a: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25</a:t>
            </a:fld>
            <a:endParaRPr lang="en-US" dirty="0"/>
          </a:p>
        </p:txBody>
      </p:sp>
    </p:spTree>
    <p:custDataLst>
      <p:tags r:id="rId1"/>
    </p:custDataLst>
    <p:extLst>
      <p:ext uri="{BB962C8B-B14F-4D97-AF65-F5344CB8AC3E}">
        <p14:creationId xmlns:p14="http://schemas.microsoft.com/office/powerpoint/2010/main" val="23448498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chemeClr val="bg1"/>
                </a:solidFill>
              </a:rPr>
              <a:t>Scientific Orientation</a:t>
            </a:r>
            <a:endParaRPr lang="en-US" b="1" dirty="0">
              <a:solidFill>
                <a:schemeClr val="bg1"/>
              </a:solidFill>
            </a:endParaRPr>
          </a:p>
        </p:txBody>
      </p:sp>
      <p:sp>
        <p:nvSpPr>
          <p:cNvPr id="5" name="Content Placeholder 4"/>
          <p:cNvSpPr>
            <a:spLocks noGrp="1"/>
          </p:cNvSpPr>
          <p:nvPr>
            <p:ph idx="1"/>
          </p:nvPr>
        </p:nvSpPr>
        <p:spPr/>
        <p:txBody>
          <a:bodyPr>
            <a:normAutofit/>
          </a:bodyPr>
          <a:lstStyle/>
          <a:p>
            <a:r>
              <a:rPr lang="en-US" sz="3200" b="1" dirty="0" smtClean="0">
                <a:solidFill>
                  <a:schemeClr val="bg1"/>
                </a:solidFill>
              </a:rPr>
              <a:t>Most rigorous; performed by academics</a:t>
            </a:r>
          </a:p>
          <a:p>
            <a:r>
              <a:rPr lang="en-US" sz="3200" b="1" dirty="0" smtClean="0">
                <a:solidFill>
                  <a:schemeClr val="bg1"/>
                </a:solidFill>
              </a:rPr>
              <a:t>Deepen the understanding of public problems</a:t>
            </a:r>
          </a:p>
          <a:p>
            <a:r>
              <a:rPr lang="en-US" sz="3200" b="1" dirty="0" smtClean="0">
                <a:solidFill>
                  <a:schemeClr val="bg1"/>
                </a:solidFill>
              </a:rPr>
              <a:t>Build theories</a:t>
            </a:r>
          </a:p>
          <a:p>
            <a:endParaRPr lang="en-US" sz="3200" b="1" dirty="0" smtClean="0">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4800000" scaled="0"/>
              </a:gradFill>
              <a:effectLst>
                <a:outerShdw blurRad="38100" dist="38100" dir="2700000" algn="tl">
                  <a:srgbClr val="000000">
                    <a:alpha val="43137"/>
                  </a:srgbClr>
                </a:outerShdw>
              </a:effectLst>
            </a:endParaRPr>
          </a:p>
          <a:p>
            <a:pPr marL="0" indent="0">
              <a:buNone/>
            </a:pPr>
            <a:endParaRPr lang="en-US" sz="3200" dirty="0"/>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26</a:t>
            </a:fld>
            <a:endParaRPr lang="en-US" dirty="0"/>
          </a:p>
        </p:txBody>
      </p:sp>
    </p:spTree>
    <p:extLst>
      <p:ext uri="{BB962C8B-B14F-4D97-AF65-F5344CB8AC3E}">
        <p14:creationId xmlns:p14="http://schemas.microsoft.com/office/powerpoint/2010/main" val="41092242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Professional Orientation</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200" dirty="0" smtClean="0">
                <a:solidFill>
                  <a:schemeClr val="bg1"/>
                </a:solidFill>
              </a:rPr>
              <a:t>Objective and rigorous analysis</a:t>
            </a:r>
          </a:p>
          <a:p>
            <a:r>
              <a:rPr lang="en-US" sz="3200" b="1" dirty="0" smtClean="0">
                <a:solidFill>
                  <a:schemeClr val="bg1"/>
                </a:solidFill>
              </a:rPr>
              <a:t>Purpose: </a:t>
            </a:r>
            <a:r>
              <a:rPr lang="en-US" sz="3200" dirty="0" smtClean="0">
                <a:solidFill>
                  <a:schemeClr val="bg1"/>
                </a:solidFill>
              </a:rPr>
              <a:t>to make decisions (not advance theory)</a:t>
            </a:r>
          </a:p>
          <a:p>
            <a:r>
              <a:rPr lang="en-US" sz="3200" dirty="0" smtClean="0">
                <a:solidFill>
                  <a:schemeClr val="bg1"/>
                </a:solidFill>
              </a:rPr>
              <a:t>Analyze policy options</a:t>
            </a:r>
          </a:p>
          <a:p>
            <a:r>
              <a:rPr lang="en-US" sz="3200" b="1" dirty="0" smtClean="0">
                <a:solidFill>
                  <a:schemeClr val="bg1"/>
                </a:solidFill>
                <a:hlinkClick r:id="rId3"/>
              </a:rPr>
              <a:t>Pew Research Center: a nonpartisan, nonprofit think tank</a:t>
            </a:r>
            <a:endParaRPr lang="en-US" sz="3200" b="1" dirty="0" smtClean="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27</a:t>
            </a:fld>
            <a:endParaRPr lang="en-US" dirty="0"/>
          </a:p>
        </p:txBody>
      </p:sp>
    </p:spTree>
    <p:extLst>
      <p:ext uri="{BB962C8B-B14F-4D97-AF65-F5344CB8AC3E}">
        <p14:creationId xmlns:p14="http://schemas.microsoft.com/office/powerpoint/2010/main" val="2866864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Political Orientation</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600" b="1" dirty="0" smtClean="0">
                <a:solidFill>
                  <a:schemeClr val="bg1"/>
                </a:solidFill>
              </a:rPr>
              <a:t>Research </a:t>
            </a:r>
            <a:r>
              <a:rPr lang="en-US" sz="3600" b="1" dirty="0">
                <a:solidFill>
                  <a:schemeClr val="bg1"/>
                </a:solidFill>
              </a:rPr>
              <a:t>that takes a position</a:t>
            </a:r>
          </a:p>
          <a:p>
            <a:pPr lvl="1"/>
            <a:r>
              <a:rPr lang="en-US" sz="3200" dirty="0" smtClean="0">
                <a:solidFill>
                  <a:schemeClr val="bg1"/>
                </a:solidFill>
              </a:rPr>
              <a:t>Still can be high quality</a:t>
            </a:r>
          </a:p>
          <a:p>
            <a:pPr lvl="1"/>
            <a:r>
              <a:rPr lang="en-US" sz="3200" dirty="0" smtClean="0">
                <a:solidFill>
                  <a:schemeClr val="bg1"/>
                </a:solidFill>
              </a:rPr>
              <a:t>Performed by interest groups to support their positions</a:t>
            </a:r>
          </a:p>
          <a:p>
            <a:pPr lvl="1"/>
            <a:endParaRPr lang="en-US" sz="3200" b="1" dirty="0" smtClean="0">
              <a:solidFill>
                <a:schemeClr val="bg1"/>
              </a:solidFill>
            </a:endParaRPr>
          </a:p>
          <a:p>
            <a:r>
              <a:rPr lang="en-US" sz="3600" b="1" dirty="0" smtClean="0">
                <a:solidFill>
                  <a:schemeClr val="bg1"/>
                </a:solidFill>
              </a:rPr>
              <a:t>Examples:</a:t>
            </a:r>
            <a:endParaRPr lang="en-US" sz="3200" b="1" dirty="0" smtClean="0">
              <a:solidFill>
                <a:schemeClr val="bg1"/>
              </a:solidFill>
            </a:endParaRPr>
          </a:p>
          <a:p>
            <a:pPr lvl="1"/>
            <a:r>
              <a:rPr lang="en-US" sz="3200" dirty="0" smtClean="0">
                <a:solidFill>
                  <a:schemeClr val="bg1"/>
                </a:solidFill>
                <a:hlinkClick r:id="rId3"/>
              </a:rPr>
              <a:t>Brookings Institute</a:t>
            </a:r>
            <a:endParaRPr lang="en-US" sz="3200" dirty="0" smtClean="0">
              <a:solidFill>
                <a:schemeClr val="bg1"/>
              </a:solidFill>
            </a:endParaRPr>
          </a:p>
          <a:p>
            <a:pPr lvl="1"/>
            <a:r>
              <a:rPr lang="en-US" sz="3200" dirty="0" smtClean="0">
                <a:solidFill>
                  <a:schemeClr val="bg1"/>
                </a:solidFill>
                <a:hlinkClick r:id="rId4"/>
              </a:rPr>
              <a:t>American Enterprise Institute</a:t>
            </a:r>
            <a:endParaRPr lang="en-US" sz="3200" dirty="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28</a:t>
            </a:fld>
            <a:endParaRPr lang="en-US" dirty="0"/>
          </a:p>
        </p:txBody>
      </p:sp>
    </p:spTree>
    <p:extLst>
      <p:ext uri="{BB962C8B-B14F-4D97-AF65-F5344CB8AC3E}">
        <p14:creationId xmlns:p14="http://schemas.microsoft.com/office/powerpoint/2010/main" val="10852492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normAutofit/>
          </a:bodyPr>
          <a:lstStyle/>
          <a:p>
            <a:r>
              <a:rPr lang="en-US" b="1" dirty="0" smtClean="0">
                <a:solidFill>
                  <a:schemeClr val="bg1"/>
                </a:solidFill>
              </a:rPr>
              <a:t>Approaches to Policy Analysis</a:t>
            </a:r>
            <a:endParaRPr lang="en-US" b="1" dirty="0">
              <a:solidFill>
                <a:schemeClr val="bg1"/>
              </a:solidFill>
            </a:endParaRPr>
          </a:p>
        </p:txBody>
      </p:sp>
      <p:sp>
        <p:nvSpPr>
          <p:cNvPr id="1027" name="Rectangle 3"/>
          <p:cNvSpPr>
            <a:spLocks noGrp="1" noChangeArrowheads="1"/>
          </p:cNvSpPr>
          <p:nvPr>
            <p:ph idx="1"/>
          </p:nvPr>
        </p:nvSpPr>
        <p:spPr/>
        <p:txBody>
          <a:bodyPr>
            <a:normAutofit fontScale="85000" lnSpcReduction="20000"/>
          </a:bodyPr>
          <a:lstStyle/>
          <a:p>
            <a:r>
              <a:rPr lang="en-US" sz="4000" b="1" dirty="0">
                <a:solidFill>
                  <a:schemeClr val="bg1"/>
                </a:solidFill>
              </a:rPr>
              <a:t>Root C</a:t>
            </a:r>
            <a:r>
              <a:rPr lang="en-US" sz="4000" b="1" dirty="0" smtClean="0">
                <a:solidFill>
                  <a:schemeClr val="bg1"/>
                </a:solidFill>
              </a:rPr>
              <a:t>auses Versus </a:t>
            </a:r>
            <a:r>
              <a:rPr lang="en-US" sz="4000" b="1" dirty="0">
                <a:solidFill>
                  <a:schemeClr val="bg1"/>
                </a:solidFill>
              </a:rPr>
              <a:t>P</a:t>
            </a:r>
            <a:r>
              <a:rPr lang="en-US" sz="4000" b="1" dirty="0" smtClean="0">
                <a:solidFill>
                  <a:schemeClr val="bg1"/>
                </a:solidFill>
              </a:rPr>
              <a:t>roximate </a:t>
            </a:r>
            <a:r>
              <a:rPr lang="en-US" sz="4000" b="1" dirty="0">
                <a:solidFill>
                  <a:schemeClr val="bg1"/>
                </a:solidFill>
              </a:rPr>
              <a:t>C</a:t>
            </a:r>
            <a:r>
              <a:rPr lang="en-US" sz="4000" b="1" dirty="0" smtClean="0">
                <a:solidFill>
                  <a:schemeClr val="bg1"/>
                </a:solidFill>
              </a:rPr>
              <a:t>auses</a:t>
            </a:r>
          </a:p>
          <a:p>
            <a:pPr lvl="1"/>
            <a:r>
              <a:rPr lang="en-US" sz="3600" dirty="0" smtClean="0">
                <a:solidFill>
                  <a:schemeClr val="bg1"/>
                </a:solidFill>
              </a:rPr>
              <a:t>Study deeper underlying issues?</a:t>
            </a:r>
          </a:p>
          <a:p>
            <a:pPr lvl="1"/>
            <a:r>
              <a:rPr lang="en-US" sz="3600" dirty="0" smtClean="0">
                <a:solidFill>
                  <a:schemeClr val="bg1"/>
                </a:solidFill>
              </a:rPr>
              <a:t>Focus more on symptoms?</a:t>
            </a:r>
          </a:p>
          <a:p>
            <a:pPr lvl="1"/>
            <a:endParaRPr lang="en-US" sz="3600" dirty="0" smtClean="0">
              <a:solidFill>
                <a:schemeClr val="bg1"/>
              </a:solidFill>
            </a:endParaRPr>
          </a:p>
          <a:p>
            <a:r>
              <a:rPr lang="en-US" sz="4000" b="1" dirty="0" smtClean="0">
                <a:solidFill>
                  <a:schemeClr val="bg1"/>
                </a:solidFill>
              </a:rPr>
              <a:t>Discussion: </a:t>
            </a:r>
          </a:p>
          <a:p>
            <a:pPr lvl="1"/>
            <a:r>
              <a:rPr lang="en-US" sz="3200" dirty="0" smtClean="0">
                <a:solidFill>
                  <a:schemeClr val="bg1"/>
                </a:solidFill>
              </a:rPr>
              <a:t>What are the root causes of homelessness? </a:t>
            </a:r>
          </a:p>
          <a:p>
            <a:pPr lvl="1"/>
            <a:r>
              <a:rPr lang="en-US" sz="3200" dirty="0" smtClean="0">
                <a:solidFill>
                  <a:schemeClr val="bg1"/>
                </a:solidFill>
              </a:rPr>
              <a:t>What would policy addressing root cause look like?</a:t>
            </a:r>
          </a:p>
          <a:p>
            <a:pPr lvl="1"/>
            <a:r>
              <a:rPr lang="en-US" sz="3200" dirty="0">
                <a:solidFill>
                  <a:schemeClr val="bg1"/>
                </a:solidFill>
              </a:rPr>
              <a:t>What are the </a:t>
            </a:r>
            <a:r>
              <a:rPr lang="en-US" sz="3200" dirty="0" smtClean="0">
                <a:solidFill>
                  <a:schemeClr val="bg1"/>
                </a:solidFill>
              </a:rPr>
              <a:t>proximate causes </a:t>
            </a:r>
            <a:r>
              <a:rPr lang="en-US" sz="3200" dirty="0">
                <a:solidFill>
                  <a:schemeClr val="bg1"/>
                </a:solidFill>
              </a:rPr>
              <a:t>of homelessness? </a:t>
            </a:r>
          </a:p>
          <a:p>
            <a:pPr lvl="1"/>
            <a:r>
              <a:rPr lang="en-US" sz="3200" dirty="0">
                <a:solidFill>
                  <a:schemeClr val="bg1"/>
                </a:solidFill>
              </a:rPr>
              <a:t>What would policy addressing </a:t>
            </a:r>
            <a:r>
              <a:rPr lang="en-US" sz="3200" dirty="0" smtClean="0">
                <a:solidFill>
                  <a:schemeClr val="bg1"/>
                </a:solidFill>
              </a:rPr>
              <a:t>proximate </a:t>
            </a:r>
            <a:r>
              <a:rPr lang="en-US" sz="3200" dirty="0">
                <a:solidFill>
                  <a:schemeClr val="bg1"/>
                </a:solidFill>
              </a:rPr>
              <a:t>cause look like?</a:t>
            </a:r>
          </a:p>
          <a:p>
            <a:pPr marL="914400" lvl="2" indent="0">
              <a:buNone/>
            </a:pPr>
            <a:endParaRPr lang="en-US" sz="2000" dirty="0" smtClean="0"/>
          </a:p>
        </p:txBody>
      </p:sp>
      <p:sp>
        <p:nvSpPr>
          <p:cNvPr id="6" name="Slide Number Placeholder 5"/>
          <p:cNvSpPr>
            <a:spLocks noGrp="1"/>
          </p:cNvSpPr>
          <p:nvPr>
            <p:ph type="sldNum" sz="quarter" idx="12"/>
          </p:nvPr>
        </p:nvSpPr>
        <p:spPr>
          <a:prstGeom prst="rect">
            <a:avLst/>
          </a:prstGeom>
        </p:spPr>
        <p:txBody>
          <a:bodyPr/>
          <a:lstStyle/>
          <a:p>
            <a:fld id="{3AAABD7F-54E9-462B-AC4B-886402F1FC08}" type="slidenum">
              <a:rPr lang="en-US"/>
              <a:pPr/>
              <a:t>29</a:t>
            </a:fld>
            <a:endParaRPr lang="en-US"/>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Tree>
    <p:custDataLst>
      <p:tags r:id="rId1"/>
    </p:custDataLst>
    <p:extLst>
      <p:ext uri="{BB962C8B-B14F-4D97-AF65-F5344CB8AC3E}">
        <p14:creationId xmlns:p14="http://schemas.microsoft.com/office/powerpoint/2010/main" val="356562534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normAutofit/>
          </a:bodyPr>
          <a:lstStyle/>
          <a:p>
            <a:r>
              <a:rPr lang="en-US" b="1" dirty="0" smtClean="0">
                <a:solidFill>
                  <a:schemeClr val="bg1"/>
                </a:solidFill>
              </a:rPr>
              <a:t>Approaches to Policy Analysis</a:t>
            </a:r>
            <a:endParaRPr lang="en-US" b="1" dirty="0">
              <a:solidFill>
                <a:schemeClr val="bg1"/>
              </a:solidFill>
            </a:endParaRPr>
          </a:p>
        </p:txBody>
      </p:sp>
      <p:sp>
        <p:nvSpPr>
          <p:cNvPr id="1027" name="Rectangle 3"/>
          <p:cNvSpPr>
            <a:spLocks noGrp="1" noChangeArrowheads="1"/>
          </p:cNvSpPr>
          <p:nvPr>
            <p:ph idx="1"/>
          </p:nvPr>
        </p:nvSpPr>
        <p:spPr/>
        <p:txBody>
          <a:bodyPr>
            <a:normAutofit/>
          </a:bodyPr>
          <a:lstStyle/>
          <a:p>
            <a:r>
              <a:rPr lang="en-US" sz="3600" b="1" dirty="0" smtClean="0">
                <a:solidFill>
                  <a:schemeClr val="bg1"/>
                </a:solidFill>
              </a:rPr>
              <a:t>Comprehensive Versus </a:t>
            </a:r>
            <a:r>
              <a:rPr lang="en-US" sz="3600" b="1" dirty="0">
                <a:solidFill>
                  <a:schemeClr val="bg1"/>
                </a:solidFill>
              </a:rPr>
              <a:t>S</a:t>
            </a:r>
            <a:r>
              <a:rPr lang="en-US" sz="3600" b="1" dirty="0" smtClean="0">
                <a:solidFill>
                  <a:schemeClr val="bg1"/>
                </a:solidFill>
              </a:rPr>
              <a:t>hort </a:t>
            </a:r>
            <a:r>
              <a:rPr lang="en-US" sz="3600" b="1" dirty="0">
                <a:solidFill>
                  <a:schemeClr val="bg1"/>
                </a:solidFill>
              </a:rPr>
              <a:t>T</a:t>
            </a:r>
            <a:r>
              <a:rPr lang="en-US" sz="3600" b="1" dirty="0" smtClean="0">
                <a:solidFill>
                  <a:schemeClr val="bg1"/>
                </a:solidFill>
              </a:rPr>
              <a:t>erm</a:t>
            </a:r>
            <a:endParaRPr lang="en-US" sz="3600" b="1" dirty="0">
              <a:solidFill>
                <a:schemeClr val="bg1"/>
              </a:solidFill>
            </a:endParaRPr>
          </a:p>
          <a:p>
            <a:pPr lvl="1"/>
            <a:r>
              <a:rPr lang="en-US" sz="3200" dirty="0" smtClean="0">
                <a:solidFill>
                  <a:schemeClr val="bg1"/>
                </a:solidFill>
              </a:rPr>
              <a:t>Elaborate and time consuming or focused and brief</a:t>
            </a:r>
          </a:p>
          <a:p>
            <a:pPr lvl="1"/>
            <a:endParaRPr lang="en-US" sz="3200" b="1" dirty="0" smtClean="0">
              <a:solidFill>
                <a:schemeClr val="bg1"/>
              </a:solidFill>
            </a:endParaRPr>
          </a:p>
          <a:p>
            <a:r>
              <a:rPr lang="en-US" sz="3600" b="1" dirty="0" smtClean="0">
                <a:solidFill>
                  <a:schemeClr val="bg1"/>
                </a:solidFill>
              </a:rPr>
              <a:t>Discussion:</a:t>
            </a:r>
          </a:p>
          <a:p>
            <a:pPr lvl="1"/>
            <a:r>
              <a:rPr lang="en-US" sz="2800" dirty="0" smtClean="0">
                <a:solidFill>
                  <a:schemeClr val="bg1"/>
                </a:solidFill>
              </a:rPr>
              <a:t>What would a comprehensive policy to address homelessness among veterans look like? </a:t>
            </a:r>
          </a:p>
          <a:p>
            <a:pPr lvl="1"/>
            <a:r>
              <a:rPr lang="en-US" sz="2800" dirty="0" smtClean="0">
                <a:solidFill>
                  <a:schemeClr val="bg1"/>
                </a:solidFill>
              </a:rPr>
              <a:t>What would a short-term policy look like?</a:t>
            </a:r>
          </a:p>
        </p:txBody>
      </p:sp>
      <p:sp>
        <p:nvSpPr>
          <p:cNvPr id="6" name="Slide Number Placeholder 5"/>
          <p:cNvSpPr>
            <a:spLocks noGrp="1"/>
          </p:cNvSpPr>
          <p:nvPr>
            <p:ph type="sldNum" sz="quarter" idx="12"/>
          </p:nvPr>
        </p:nvSpPr>
        <p:spPr>
          <a:prstGeom prst="rect">
            <a:avLst/>
          </a:prstGeom>
        </p:spPr>
        <p:txBody>
          <a:bodyPr/>
          <a:lstStyle/>
          <a:p>
            <a:fld id="{3AAABD7F-54E9-462B-AC4B-886402F1FC08}" type="slidenum">
              <a:rPr lang="en-US"/>
              <a:pPr/>
              <a:t>30</a:t>
            </a:fld>
            <a:endParaRPr lang="en-US"/>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Tree>
    <p:custDataLst>
      <p:tags r:id="rId1"/>
    </p:custDataLst>
    <p:extLst>
      <p:ext uri="{BB962C8B-B14F-4D97-AF65-F5344CB8AC3E}">
        <p14:creationId xmlns:p14="http://schemas.microsoft.com/office/powerpoint/2010/main" val="371761598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normAutofit/>
          </a:bodyPr>
          <a:lstStyle/>
          <a:p>
            <a:r>
              <a:rPr lang="en-US" b="1" dirty="0" smtClean="0">
                <a:solidFill>
                  <a:schemeClr val="bg1"/>
                </a:solidFill>
              </a:rPr>
              <a:t>Approaches to Policy Analysis</a:t>
            </a:r>
            <a:endParaRPr lang="en-US" b="1" dirty="0">
              <a:solidFill>
                <a:schemeClr val="bg1"/>
              </a:solidFill>
            </a:endParaRPr>
          </a:p>
        </p:txBody>
      </p:sp>
      <p:sp>
        <p:nvSpPr>
          <p:cNvPr id="1027" name="Rectangle 3"/>
          <p:cNvSpPr>
            <a:spLocks noGrp="1" noChangeArrowheads="1"/>
          </p:cNvSpPr>
          <p:nvPr>
            <p:ph idx="1"/>
          </p:nvPr>
        </p:nvSpPr>
        <p:spPr>
          <a:xfrm>
            <a:off x="628650" y="1600200"/>
            <a:ext cx="8134350" cy="4648199"/>
          </a:xfrm>
        </p:spPr>
        <p:txBody>
          <a:bodyPr>
            <a:noAutofit/>
          </a:bodyPr>
          <a:lstStyle/>
          <a:p>
            <a:r>
              <a:rPr lang="en-US" sz="2600" b="1" dirty="0" smtClean="0">
                <a:solidFill>
                  <a:schemeClr val="bg1"/>
                </a:solidFill>
              </a:rPr>
              <a:t>Consensual Versus Contentious</a:t>
            </a:r>
          </a:p>
          <a:p>
            <a:pPr lvl="1"/>
            <a:r>
              <a:rPr lang="en-US" sz="2600" dirty="0" smtClean="0">
                <a:solidFill>
                  <a:schemeClr val="bg1"/>
                </a:solidFill>
              </a:rPr>
              <a:t>Based on mainstream values or more radical? </a:t>
            </a:r>
          </a:p>
          <a:p>
            <a:pPr lvl="1"/>
            <a:endParaRPr lang="en-US" sz="2600" b="1" dirty="0" smtClean="0">
              <a:solidFill>
                <a:schemeClr val="bg1"/>
              </a:solidFill>
            </a:endParaRPr>
          </a:p>
          <a:p>
            <a:r>
              <a:rPr lang="en-US" sz="2600" b="1" dirty="0" smtClean="0">
                <a:solidFill>
                  <a:schemeClr val="bg1"/>
                </a:solidFill>
              </a:rPr>
              <a:t>Discussion:</a:t>
            </a:r>
          </a:p>
          <a:p>
            <a:pPr lvl="1"/>
            <a:r>
              <a:rPr lang="en-US" sz="2600" dirty="0" smtClean="0">
                <a:solidFill>
                  <a:schemeClr val="bg1"/>
                </a:solidFill>
                <a:latin typeface="+mj-lt"/>
              </a:rPr>
              <a:t>Should a city give homeless persons a home of their own and some aid to get their lives back together? </a:t>
            </a:r>
          </a:p>
          <a:p>
            <a:pPr lvl="1"/>
            <a:r>
              <a:rPr lang="en-US" sz="2600" dirty="0" smtClean="0">
                <a:solidFill>
                  <a:schemeClr val="bg1"/>
                </a:solidFill>
                <a:latin typeface="+mj-lt"/>
              </a:rPr>
              <a:t>Or should the city build a homeless shelter? </a:t>
            </a:r>
          </a:p>
          <a:p>
            <a:pPr lvl="1"/>
            <a:r>
              <a:rPr lang="en-US" sz="2600" b="1" dirty="0" smtClean="0">
                <a:solidFill>
                  <a:schemeClr val="bg1"/>
                </a:solidFill>
                <a:latin typeface="+mj-lt"/>
              </a:rPr>
              <a:t>Video:  </a:t>
            </a:r>
            <a:r>
              <a:rPr lang="en-US" sz="2600" b="1" u="sng" dirty="0" smtClean="0">
                <a:solidFill>
                  <a:schemeClr val="bg1"/>
                </a:solidFill>
                <a:latin typeface="+mj-lt"/>
                <a:hlinkClick r:id="rId4"/>
              </a:rPr>
              <a:t>https://www.youtube.com/watch?v=IbBp1yMU7lE</a:t>
            </a:r>
            <a:r>
              <a:rPr lang="en-US" sz="2600" b="1" dirty="0">
                <a:solidFill>
                  <a:schemeClr val="bg1"/>
                </a:solidFill>
                <a:latin typeface="+mj-lt"/>
              </a:rPr>
              <a:t> </a:t>
            </a:r>
            <a:endParaRPr lang="en-US" sz="2600" b="1" dirty="0" smtClean="0">
              <a:solidFill>
                <a:schemeClr val="bg1"/>
              </a:solidFill>
              <a:latin typeface="+mj-lt"/>
            </a:endParaRPr>
          </a:p>
          <a:p>
            <a:pPr lvl="1"/>
            <a:r>
              <a:rPr lang="en-US" sz="2600" dirty="0" smtClean="0">
                <a:solidFill>
                  <a:schemeClr val="bg1"/>
                </a:solidFill>
                <a:latin typeface="+mj-lt"/>
              </a:rPr>
              <a:t> “Utah Ending Homelessness By Giving Away Homes.”</a:t>
            </a:r>
          </a:p>
        </p:txBody>
      </p:sp>
      <p:sp>
        <p:nvSpPr>
          <p:cNvPr id="6" name="Slide Number Placeholder 5"/>
          <p:cNvSpPr>
            <a:spLocks noGrp="1"/>
          </p:cNvSpPr>
          <p:nvPr>
            <p:ph type="sldNum" sz="quarter" idx="12"/>
          </p:nvPr>
        </p:nvSpPr>
        <p:spPr>
          <a:prstGeom prst="rect">
            <a:avLst/>
          </a:prstGeom>
        </p:spPr>
        <p:txBody>
          <a:bodyPr/>
          <a:lstStyle/>
          <a:p>
            <a:fld id="{3AAABD7F-54E9-462B-AC4B-886402F1FC08}" type="slidenum">
              <a:rPr lang="en-US"/>
              <a:pPr/>
              <a:t>31</a:t>
            </a:fld>
            <a:endParaRPr lang="en-US"/>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Tree>
    <p:custDataLst>
      <p:tags r:id="rId1"/>
    </p:custDataLst>
    <p:extLst>
      <p:ext uri="{BB962C8B-B14F-4D97-AF65-F5344CB8AC3E}">
        <p14:creationId xmlns:p14="http://schemas.microsoft.com/office/powerpoint/2010/main" val="428127515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normAutofit/>
          </a:bodyPr>
          <a:lstStyle/>
          <a:p>
            <a:r>
              <a:rPr lang="en-US" b="1" dirty="0" smtClean="0">
                <a:solidFill>
                  <a:schemeClr val="bg1"/>
                </a:solidFill>
              </a:rPr>
              <a:t>Approaches to Policy Analysis</a:t>
            </a:r>
            <a:endParaRPr lang="en-US" b="1" dirty="0">
              <a:solidFill>
                <a:schemeClr val="bg1"/>
              </a:solidFill>
            </a:endParaRPr>
          </a:p>
        </p:txBody>
      </p:sp>
      <p:sp>
        <p:nvSpPr>
          <p:cNvPr id="1027" name="Rectangle 3"/>
          <p:cNvSpPr>
            <a:spLocks noGrp="1" noChangeArrowheads="1"/>
          </p:cNvSpPr>
          <p:nvPr>
            <p:ph idx="1"/>
          </p:nvPr>
        </p:nvSpPr>
        <p:spPr/>
        <p:txBody>
          <a:bodyPr>
            <a:normAutofit/>
          </a:bodyPr>
          <a:lstStyle/>
          <a:p>
            <a:r>
              <a:rPr lang="en-US" sz="3600" b="1" dirty="0" smtClean="0">
                <a:solidFill>
                  <a:schemeClr val="bg1"/>
                </a:solidFill>
              </a:rPr>
              <a:t>Rational Versus Democratic?</a:t>
            </a:r>
          </a:p>
          <a:p>
            <a:pPr lvl="1"/>
            <a:r>
              <a:rPr lang="en-US" sz="2800" dirty="0" smtClean="0">
                <a:solidFill>
                  <a:schemeClr val="bg1"/>
                </a:solidFill>
              </a:rPr>
              <a:t>More rigorous or focused on engaging citizens?</a:t>
            </a:r>
          </a:p>
          <a:p>
            <a:pPr lvl="1"/>
            <a:endParaRPr lang="en-US" sz="3600" dirty="0" smtClean="0">
              <a:solidFill>
                <a:schemeClr val="bg1"/>
              </a:solidFill>
            </a:endParaRPr>
          </a:p>
          <a:p>
            <a:r>
              <a:rPr lang="en-US" sz="3600" b="1" dirty="0" smtClean="0">
                <a:solidFill>
                  <a:schemeClr val="bg1"/>
                </a:solidFill>
              </a:rPr>
              <a:t>Discussion:</a:t>
            </a:r>
          </a:p>
          <a:p>
            <a:pPr lvl="2"/>
            <a:r>
              <a:rPr lang="en-US" sz="2800" dirty="0" smtClean="0">
                <a:solidFill>
                  <a:schemeClr val="bg1"/>
                </a:solidFill>
              </a:rPr>
              <a:t>Should the city conduct a study of the reasons for homelessness?</a:t>
            </a:r>
          </a:p>
          <a:p>
            <a:pPr lvl="2"/>
            <a:r>
              <a:rPr lang="en-US" sz="2800" dirty="0" smtClean="0">
                <a:solidFill>
                  <a:schemeClr val="bg1"/>
                </a:solidFill>
              </a:rPr>
              <a:t>Or should the city set up a citizen advisory committee to decide what should be done? </a:t>
            </a:r>
          </a:p>
          <a:p>
            <a:pPr lvl="1"/>
            <a:endParaRPr lang="en-US" dirty="0"/>
          </a:p>
        </p:txBody>
      </p:sp>
      <p:sp>
        <p:nvSpPr>
          <p:cNvPr id="6" name="Slide Number Placeholder 5"/>
          <p:cNvSpPr>
            <a:spLocks noGrp="1"/>
          </p:cNvSpPr>
          <p:nvPr>
            <p:ph type="sldNum" sz="quarter" idx="12"/>
          </p:nvPr>
        </p:nvSpPr>
        <p:spPr>
          <a:prstGeom prst="rect">
            <a:avLst/>
          </a:prstGeom>
        </p:spPr>
        <p:txBody>
          <a:bodyPr/>
          <a:lstStyle/>
          <a:p>
            <a:fld id="{3AAABD7F-54E9-462B-AC4B-886402F1FC08}" type="slidenum">
              <a:rPr lang="en-US"/>
              <a:pPr/>
              <a:t>32</a:t>
            </a:fld>
            <a:endParaRPr lang="en-US"/>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Tree>
    <p:custDataLst>
      <p:tags r:id="rId1"/>
    </p:custDataLst>
    <p:extLst>
      <p:ext uri="{BB962C8B-B14F-4D97-AF65-F5344CB8AC3E}">
        <p14:creationId xmlns:p14="http://schemas.microsoft.com/office/powerpoint/2010/main" val="261586287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b="1" dirty="0" smtClean="0">
                <a:solidFill>
                  <a:schemeClr val="bg1"/>
                </a:solidFill>
              </a:rPr>
              <a:t>How Is Policy Analysis</a:t>
            </a:r>
            <a:r>
              <a:rPr lang="en-US" b="1" dirty="0">
                <a:solidFill>
                  <a:schemeClr val="bg1"/>
                </a:solidFill>
              </a:rPr>
              <a:t> </a:t>
            </a:r>
            <a:r>
              <a:rPr lang="en-US" b="1" dirty="0" smtClean="0">
                <a:solidFill>
                  <a:schemeClr val="bg1"/>
                </a:solidFill>
              </a:rPr>
              <a:t>Different Than the Policy Making Process? </a:t>
            </a:r>
            <a:endParaRPr lang="en-US" b="1" dirty="0">
              <a:solidFill>
                <a:schemeClr val="bg1"/>
              </a:solidFill>
            </a:endParaRPr>
          </a:p>
        </p:txBody>
      </p:sp>
      <p:sp>
        <p:nvSpPr>
          <p:cNvPr id="5" name="Subtitle 4"/>
          <p:cNvSpPr>
            <a:spLocks noGrp="1"/>
          </p:cNvSpPr>
          <p:nvPr>
            <p:ph idx="1"/>
          </p:nvPr>
        </p:nvSpPr>
        <p:spPr/>
        <p:txBody>
          <a:bodyPr/>
          <a:lstStyle/>
          <a:p>
            <a:r>
              <a:rPr lang="en-US" b="1" dirty="0" smtClean="0">
                <a:solidFill>
                  <a:schemeClr val="bg1"/>
                </a:solidFill>
              </a:rPr>
              <a:t>Don’t Get Them Confused! </a:t>
            </a:r>
            <a:endParaRPr lang="en-US" b="1"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33</a:t>
            </a:fld>
            <a:endParaRPr lang="en-US" dirty="0"/>
          </a:p>
        </p:txBody>
      </p:sp>
    </p:spTree>
    <p:custDataLst>
      <p:tags r:id="rId1"/>
    </p:custDataLst>
    <p:extLst>
      <p:ext uri="{BB962C8B-B14F-4D97-AF65-F5344CB8AC3E}">
        <p14:creationId xmlns:p14="http://schemas.microsoft.com/office/powerpoint/2010/main" val="5344624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Policy Analysis Comes Into Play...</a:t>
            </a:r>
            <a:endParaRPr lang="en-US" b="1" dirty="0">
              <a:solidFill>
                <a:schemeClr val="bg1"/>
              </a:solidFill>
            </a:endParaRPr>
          </a:p>
        </p:txBody>
      </p:sp>
      <p:sp>
        <p:nvSpPr>
          <p:cNvPr id="3" name="Content Placeholder 2"/>
          <p:cNvSpPr>
            <a:spLocks noGrp="1"/>
          </p:cNvSpPr>
          <p:nvPr>
            <p:ph idx="1"/>
          </p:nvPr>
        </p:nvSpPr>
        <p:spPr/>
        <p:txBody>
          <a:bodyPr/>
          <a:lstStyle/>
          <a:p>
            <a:endParaRPr lang="en-IN"/>
          </a:p>
        </p:txBody>
      </p:sp>
      <p:sp>
        <p:nvSpPr>
          <p:cNvPr id="7" name="Text Box 4"/>
          <p:cNvSpPr txBox="1">
            <a:spLocks noChangeArrowheads="1"/>
          </p:cNvSpPr>
          <p:nvPr/>
        </p:nvSpPr>
        <p:spPr bwMode="auto">
          <a:xfrm>
            <a:off x="1981200" y="2057400"/>
            <a:ext cx="1752600" cy="914400"/>
          </a:xfrm>
          <a:prstGeom prst="rect">
            <a:avLst/>
          </a:prstGeom>
          <a:solidFill>
            <a:srgbClr val="00206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600" b="1" i="0" u="none" strike="noStrike" cap="none" normalizeH="0" baseline="0" dirty="0" smtClean="0">
                <a:ln>
                  <a:noFill/>
                </a:ln>
                <a:effectLst/>
                <a:latin typeface="+mn-lt"/>
                <a:cs typeface="Arial" pitchFamily="34" charset="0"/>
              </a:rPr>
              <a:t>*Problem Definition &amp; Agenda Setting</a:t>
            </a:r>
            <a:endParaRPr kumimoji="0" lang="en-US" sz="2800" b="0" i="0" u="none" strike="noStrike" cap="none" normalizeH="0" baseline="0" dirty="0" smtClean="0">
              <a:ln>
                <a:noFill/>
              </a:ln>
              <a:effectLst/>
              <a:latin typeface="+mn-lt"/>
              <a:cs typeface="Arial" pitchFamily="34" charset="0"/>
            </a:endParaRPr>
          </a:p>
        </p:txBody>
      </p:sp>
      <p:sp>
        <p:nvSpPr>
          <p:cNvPr id="8" name="AutoShape 13"/>
          <p:cNvSpPr>
            <a:spLocks noChangeArrowheads="1"/>
          </p:cNvSpPr>
          <p:nvPr/>
        </p:nvSpPr>
        <p:spPr bwMode="auto">
          <a:xfrm rot="17624355">
            <a:off x="2383578" y="3265001"/>
            <a:ext cx="1000806" cy="533400"/>
          </a:xfrm>
          <a:prstGeom prst="leftArrow">
            <a:avLst>
              <a:gd name="adj1" fmla="val 50000"/>
              <a:gd name="adj2" fmla="val 52386"/>
            </a:avLst>
          </a:prstGeom>
          <a:solidFill>
            <a:srgbClr val="000000"/>
          </a:solidFill>
          <a:ln w="38100">
            <a:solidFill>
              <a:srgbClr val="F2F2F2"/>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9" name="Text Box 6"/>
          <p:cNvSpPr txBox="1">
            <a:spLocks noChangeArrowheads="1"/>
          </p:cNvSpPr>
          <p:nvPr/>
        </p:nvSpPr>
        <p:spPr bwMode="auto">
          <a:xfrm>
            <a:off x="1600200" y="4038600"/>
            <a:ext cx="1524000" cy="838200"/>
          </a:xfrm>
          <a:prstGeom prst="rect">
            <a:avLst/>
          </a:prstGeom>
          <a:solidFill>
            <a:srgbClr val="00206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600" b="1" i="0" u="none" strike="noStrike" cap="none" normalizeH="0" baseline="0" dirty="0" smtClean="0">
                <a:ln>
                  <a:noFill/>
                </a:ln>
                <a:effectLst/>
                <a:latin typeface="+mn-lt"/>
                <a:cs typeface="Arial" pitchFamily="34" charset="0"/>
              </a:rPr>
              <a:t>*Policy Formulation</a:t>
            </a:r>
            <a:endParaRPr kumimoji="0" lang="en-US" sz="2800" b="1" i="0" u="none" strike="noStrike" cap="none" normalizeH="0" baseline="0" dirty="0" smtClean="0">
              <a:ln>
                <a:noFill/>
              </a:ln>
              <a:effectLst/>
              <a:latin typeface="+mn-lt"/>
              <a:cs typeface="Arial" pitchFamily="34" charset="0"/>
            </a:endParaRPr>
          </a:p>
        </p:txBody>
      </p:sp>
      <p:sp>
        <p:nvSpPr>
          <p:cNvPr id="10" name="AutoShape 13"/>
          <p:cNvSpPr>
            <a:spLocks noChangeArrowheads="1"/>
          </p:cNvSpPr>
          <p:nvPr/>
        </p:nvSpPr>
        <p:spPr bwMode="auto">
          <a:xfrm rot="13432964">
            <a:off x="2539889" y="5198475"/>
            <a:ext cx="1142981" cy="533400"/>
          </a:xfrm>
          <a:prstGeom prst="leftArrow">
            <a:avLst>
              <a:gd name="adj1" fmla="val 50000"/>
              <a:gd name="adj2" fmla="val 52386"/>
            </a:avLst>
          </a:prstGeom>
          <a:solidFill>
            <a:srgbClr val="000000"/>
          </a:solidFill>
          <a:ln w="38100">
            <a:solidFill>
              <a:srgbClr val="F2F2F2"/>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1" name="Text Box 8"/>
          <p:cNvSpPr txBox="1">
            <a:spLocks noChangeArrowheads="1"/>
          </p:cNvSpPr>
          <p:nvPr/>
        </p:nvSpPr>
        <p:spPr bwMode="auto">
          <a:xfrm>
            <a:off x="3657600" y="5334000"/>
            <a:ext cx="1828800" cy="838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600" b="1" i="0" u="none" strike="noStrike" cap="none" normalizeH="0" baseline="0" dirty="0" smtClean="0">
                <a:ln>
                  <a:noFill/>
                </a:ln>
                <a:solidFill>
                  <a:schemeClr val="bg1"/>
                </a:solidFill>
                <a:effectLst/>
                <a:latin typeface="+mn-lt"/>
                <a:cs typeface="Arial" pitchFamily="34" charset="0"/>
              </a:rPr>
              <a:t>Policy Legitimation</a:t>
            </a:r>
            <a:endParaRPr kumimoji="0" lang="en-US" sz="2800" b="1" i="0" u="none" strike="noStrike" cap="none" normalizeH="0" baseline="0" dirty="0" smtClean="0">
              <a:ln>
                <a:noFill/>
              </a:ln>
              <a:solidFill>
                <a:schemeClr val="bg1"/>
              </a:solidFill>
              <a:effectLst/>
              <a:latin typeface="+mn-lt"/>
              <a:cs typeface="Arial" pitchFamily="34" charset="0"/>
            </a:endParaRPr>
          </a:p>
        </p:txBody>
      </p:sp>
      <p:sp>
        <p:nvSpPr>
          <p:cNvPr id="12" name="AutoShape 13"/>
          <p:cNvSpPr>
            <a:spLocks noChangeArrowheads="1"/>
          </p:cNvSpPr>
          <p:nvPr/>
        </p:nvSpPr>
        <p:spPr bwMode="auto">
          <a:xfrm rot="7630323">
            <a:off x="5491263" y="5113094"/>
            <a:ext cx="1049296" cy="533400"/>
          </a:xfrm>
          <a:prstGeom prst="leftArrow">
            <a:avLst>
              <a:gd name="adj1" fmla="val 50000"/>
              <a:gd name="adj2" fmla="val 52386"/>
            </a:avLst>
          </a:prstGeom>
          <a:solidFill>
            <a:srgbClr val="000000"/>
          </a:solidFill>
          <a:ln w="38100">
            <a:solidFill>
              <a:srgbClr val="F2F2F2"/>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3" name="Text Box 10"/>
          <p:cNvSpPr txBox="1">
            <a:spLocks noChangeArrowheads="1"/>
          </p:cNvSpPr>
          <p:nvPr/>
        </p:nvSpPr>
        <p:spPr bwMode="auto">
          <a:xfrm>
            <a:off x="5638800" y="4038600"/>
            <a:ext cx="1676400" cy="838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600" b="1" i="0" u="none" strike="noStrike" cap="none" normalizeH="0" baseline="0" dirty="0" smtClean="0">
                <a:ln>
                  <a:noFill/>
                </a:ln>
                <a:solidFill>
                  <a:schemeClr val="bg1"/>
                </a:solidFill>
                <a:effectLst/>
                <a:latin typeface="+mn-lt"/>
                <a:cs typeface="Arial" pitchFamily="34" charset="0"/>
              </a:rPr>
              <a:t>Policy Implementation</a:t>
            </a:r>
            <a:endParaRPr kumimoji="0" lang="en-US" sz="2800" b="1" i="0" u="none" strike="noStrike" cap="none" normalizeH="0" baseline="0" dirty="0" smtClean="0">
              <a:ln>
                <a:noFill/>
              </a:ln>
              <a:solidFill>
                <a:schemeClr val="bg1"/>
              </a:solidFill>
              <a:effectLst/>
              <a:latin typeface="+mn-lt"/>
              <a:cs typeface="Arial" pitchFamily="34" charset="0"/>
            </a:endParaRPr>
          </a:p>
        </p:txBody>
      </p:sp>
      <p:sp>
        <p:nvSpPr>
          <p:cNvPr id="14" name="AutoShape 13"/>
          <p:cNvSpPr>
            <a:spLocks noChangeArrowheads="1"/>
          </p:cNvSpPr>
          <p:nvPr/>
        </p:nvSpPr>
        <p:spPr bwMode="auto">
          <a:xfrm rot="3862125">
            <a:off x="5524522" y="3186840"/>
            <a:ext cx="981751" cy="533400"/>
          </a:xfrm>
          <a:prstGeom prst="leftArrow">
            <a:avLst>
              <a:gd name="adj1" fmla="val 50000"/>
              <a:gd name="adj2" fmla="val 52386"/>
            </a:avLst>
          </a:prstGeom>
          <a:solidFill>
            <a:srgbClr val="000000"/>
          </a:solidFill>
          <a:ln w="38100">
            <a:solidFill>
              <a:srgbClr val="F2F2F2"/>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5" name="Text Box 11"/>
          <p:cNvSpPr txBox="1">
            <a:spLocks noChangeArrowheads="1"/>
          </p:cNvSpPr>
          <p:nvPr/>
        </p:nvSpPr>
        <p:spPr bwMode="auto">
          <a:xfrm>
            <a:off x="4800600" y="2057400"/>
            <a:ext cx="1752600" cy="914400"/>
          </a:xfrm>
          <a:prstGeom prst="rect">
            <a:avLst/>
          </a:prstGeom>
          <a:solidFill>
            <a:srgbClr val="00206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600" b="1" i="0" u="none" strike="noStrike" cap="none" normalizeH="0" baseline="0" dirty="0" smtClean="0">
                <a:ln>
                  <a:noFill/>
                </a:ln>
                <a:effectLst/>
                <a:latin typeface="+mn-lt"/>
                <a:cs typeface="Arial" pitchFamily="34" charset="0"/>
              </a:rPr>
              <a:t>*Policy Evaluation and Change</a:t>
            </a:r>
            <a:endParaRPr kumimoji="0" lang="en-US" sz="2800" b="1" i="0" u="none" strike="noStrike" cap="none" normalizeH="0" baseline="0" dirty="0" smtClean="0">
              <a:ln>
                <a:noFill/>
              </a:ln>
              <a:effectLst/>
              <a:latin typeface="+mn-lt"/>
              <a:cs typeface="Arial" pitchFamily="34" charset="0"/>
            </a:endParaRPr>
          </a:p>
        </p:txBody>
      </p:sp>
      <p:sp>
        <p:nvSpPr>
          <p:cNvPr id="16" name="AutoShape 13"/>
          <p:cNvSpPr>
            <a:spLocks noChangeArrowheads="1"/>
          </p:cNvSpPr>
          <p:nvPr/>
        </p:nvSpPr>
        <p:spPr bwMode="auto">
          <a:xfrm>
            <a:off x="3810000" y="2286000"/>
            <a:ext cx="914400" cy="533400"/>
          </a:xfrm>
          <a:prstGeom prst="leftArrow">
            <a:avLst>
              <a:gd name="adj1" fmla="val 50000"/>
              <a:gd name="adj2" fmla="val 52386"/>
            </a:avLst>
          </a:prstGeom>
          <a:solidFill>
            <a:srgbClr val="000000"/>
          </a:solidFill>
          <a:ln w="38100">
            <a:solidFill>
              <a:srgbClr val="F2F2F2"/>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34</a:t>
            </a:fld>
            <a:endParaRPr lang="en-US" dirty="0"/>
          </a:p>
        </p:txBody>
      </p:sp>
    </p:spTree>
    <p:extLst>
      <p:ext uri="{BB962C8B-B14F-4D97-AF65-F5344CB8AC3E}">
        <p14:creationId xmlns:p14="http://schemas.microsoft.com/office/powerpoint/2010/main" val="26119031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b="1" dirty="0" smtClean="0">
                <a:solidFill>
                  <a:srgbClr val="002060"/>
                </a:solidFill>
                <a:effectLst>
                  <a:outerShdw blurRad="38100" dist="38100" dir="2700000" algn="tl">
                    <a:srgbClr val="000000">
                      <a:alpha val="43137"/>
                    </a:srgbClr>
                  </a:outerShdw>
                </a:effectLst>
              </a:rPr>
              <a:t>Wrap-Up</a:t>
            </a:r>
            <a:endParaRPr lang="en-US" b="1" dirty="0">
              <a:solidFill>
                <a:srgbClr val="002060"/>
              </a:solidFill>
              <a:effectLst>
                <a:outerShdw blurRad="38100" dist="38100" dir="2700000" algn="tl">
                  <a:srgbClr val="000000">
                    <a:alpha val="43137"/>
                  </a:srgbClr>
                </a:outerShdw>
              </a:effectLst>
            </a:endParaRPr>
          </a:p>
        </p:txBody>
      </p:sp>
      <p:sp>
        <p:nvSpPr>
          <p:cNvPr id="45059" name="Rectangle 3"/>
          <p:cNvSpPr>
            <a:spLocks noGrp="1" noChangeArrowheads="1"/>
          </p:cNvSpPr>
          <p:nvPr>
            <p:ph idx="1"/>
          </p:nvPr>
        </p:nvSpPr>
        <p:spPr/>
        <p:txBody>
          <a:bodyPr>
            <a:normAutofit fontScale="92500" lnSpcReduction="20000"/>
          </a:bodyPr>
          <a:lstStyle/>
          <a:p>
            <a:r>
              <a:rPr lang="en-US" sz="3200" b="1" dirty="0" smtClean="0">
                <a:solidFill>
                  <a:schemeClr val="bg1"/>
                </a:solidFill>
              </a:rPr>
              <a:t>Policy analysis studies problems and possible solutions</a:t>
            </a:r>
          </a:p>
          <a:p>
            <a:endParaRPr lang="en-US" sz="3200" b="1" dirty="0">
              <a:solidFill>
                <a:schemeClr val="bg1"/>
              </a:solidFill>
            </a:endParaRPr>
          </a:p>
          <a:p>
            <a:r>
              <a:rPr lang="en-US" sz="3200" b="1" dirty="0" smtClean="0">
                <a:solidFill>
                  <a:schemeClr val="bg1"/>
                </a:solidFill>
              </a:rPr>
              <a:t>It includes study of the problem and evaluating possible policy alternatives</a:t>
            </a:r>
          </a:p>
          <a:p>
            <a:endParaRPr lang="en-US" sz="3200" b="1" dirty="0">
              <a:solidFill>
                <a:schemeClr val="bg1"/>
              </a:solidFill>
            </a:endParaRPr>
          </a:p>
          <a:p>
            <a:r>
              <a:rPr lang="en-US" sz="3200" b="1" dirty="0" smtClean="0">
                <a:solidFill>
                  <a:schemeClr val="bg1"/>
                </a:solidFill>
              </a:rPr>
              <a:t>It is done by academics and interest groups</a:t>
            </a:r>
          </a:p>
          <a:p>
            <a:endParaRPr lang="en-US" sz="3200" b="1" dirty="0" smtClean="0">
              <a:solidFill>
                <a:schemeClr val="bg1"/>
              </a:solidFill>
            </a:endParaRPr>
          </a:p>
          <a:p>
            <a:r>
              <a:rPr lang="en-US" sz="3200" b="1" dirty="0" smtClean="0">
                <a:solidFill>
                  <a:schemeClr val="bg1"/>
                </a:solidFill>
              </a:rPr>
              <a:t>Each policy analysis involves many choices regarding approach</a:t>
            </a:r>
          </a:p>
          <a:p>
            <a:pPr marL="0" indent="0">
              <a:buNone/>
            </a:pPr>
            <a:endParaRPr lang="en-US" sz="3200" dirty="0"/>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35</a:t>
            </a:fld>
            <a:endParaRPr lang="en-US" dirty="0"/>
          </a:p>
        </p:txBody>
      </p:sp>
    </p:spTree>
    <p:custDataLst>
      <p:tags r:id="rId1"/>
    </p:custDataLst>
    <p:extLst>
      <p:ext uri="{BB962C8B-B14F-4D97-AF65-F5344CB8AC3E}">
        <p14:creationId xmlns:p14="http://schemas.microsoft.com/office/powerpoint/2010/main" val="332980304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False"/>
  <p:tag name="FIBDISPLAYKEYWORDS" val="True"/>
  <p:tag name="USESECONDARYMONITOR" val="True"/>
  <p:tag name="RESPCOUNTERSTYLE" val="-1"/>
  <p:tag name="NUMRESPONSES" val="1"/>
  <p:tag name="REVIEWONLY" val="False"/>
  <p:tag name="TEAMSINLEADERBOARD" val="5"/>
  <p:tag name="BUBBLEGROUPING" val="3"/>
  <p:tag name="CUSTOMCELLBACKCOLOR3" val="-268652"/>
  <p:tag name="DISPLAYDEVICEID" val="True"/>
  <p:tag name="GRIDPOSITION" val="1"/>
  <p:tag name="MULTIRESPDIVISOR" val="1"/>
  <p:tag name="INCORRECTPOINTVALUE" val="0"/>
  <p:tag name="CHARTSCALE" val="True"/>
  <p:tag name="TPVERSION" val="2008"/>
  <p:tag name="ANSWERNOWSTYLE" val="-1"/>
  <p:tag name="INPUTSOURCE" val="1"/>
  <p:tag name="ROTATIONINTERVAL" val="2"/>
  <p:tag name="BUBBLESIZEVISIBLE" val="True"/>
  <p:tag name="CUSTOMCELLBACKCOLOR1" val="-657956"/>
  <p:tag name="GRIDOPACITY" val="90"/>
  <p:tag name="CHARTLABELS" val="0"/>
  <p:tag name="CORRECTPOINTVALUE" val="100"/>
  <p:tag name="FIBDISPLAYRESULTS" val="True"/>
  <p:tag name="SHOWBARVISIBLE" val="True"/>
  <p:tag name="COUNTDOWNSECONDS" val="10"/>
  <p:tag name="AUTOUPDATEALIASES" val="True"/>
  <p:tag name="CUSTOMGRIDBACKCOLOR" val="-2830136"/>
  <p:tag name="DISPLAYDEVICENUMBER" val="True"/>
  <p:tag name="RESETCHARTS" val="True"/>
  <p:tag name="ZEROBASED" val="False"/>
  <p:tag name="BACKUPSESSIONS" val="True"/>
  <p:tag name="MAXRESPONDERS" val="5"/>
  <p:tag name="USESCHEMECOLORS" val="True"/>
  <p:tag name="PARTLISTDEFAULT" val="0"/>
  <p:tag name="FIBNUMRESULTS" val="5"/>
  <p:tag name="RESPCOUNTERFORMAT" val="0"/>
  <p:tag name="BUBBLEVALUEFORMAT" val="0.0"/>
  <p:tag name="GRIDSIZE" val="{Width=800, Height=600}"/>
  <p:tag name="AUTOADJUSTPARTRANGE" val="True"/>
  <p:tag name="BACKUPMAINTENANCE" val="7"/>
  <p:tag name="CUSTOMCELLBACKCOLOR4" val="-8355712"/>
  <p:tag name="REALTIMEBACKUP" val="False"/>
  <p:tag name="CHARTVALUEFORMAT" val="0%"/>
  <p:tag name="CHARTCOLORS" val="0"/>
  <p:tag name="COUNTDOWNSTYLE" val="-1"/>
  <p:tag name="INCLUDEPPT" val="True"/>
  <p:tag name="CUSTOMCELLFORECOLOR" val="-16777216"/>
  <p:tag name="PARTICIPANTSINLEADERBOARD" val="5"/>
  <p:tag name="AUTOSIZEGRID" val="True"/>
  <p:tag name="BULLETTYPE" val="3"/>
  <p:tag name="FIBINCLUDEOTHER" val="True"/>
  <p:tag name="DELIMITERS" val="3.1"/>
  <p:tag name="TASKPANEKEY" val="74072442-7b1f-4ef4-b42c-91337cb3e4f8"/>
  <p:tag name="POWERPOINTVERSION" val="14.0"/>
  <p:tag name="TPFULLVERSION" val="4.3.2.1178"/>
  <p:tag name="ISPRING_RESOURCE_PATHS_HASH_PRESENTER" val="bd5cbb45cb73eb23fbdf3ef6b6a1714282a93"/>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 name="COUNTDOWNSOUND" val="(Non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1_Depth">
  <a:themeElements>
    <a:clrScheme name="Custom 4">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0070C0"/>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2_Depth">
  <a:themeElements>
    <a:clrScheme name="Custom 3">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0070C0"/>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TC104033923[[fn=Depth]]</Template>
  <TotalTime>10517630</TotalTime>
  <Pages>10</Pages>
  <Words>1779</Words>
  <Application>Microsoft Office PowerPoint</Application>
  <PresentationFormat>On-screen Show (4:3)</PresentationFormat>
  <Paragraphs>267</Paragraphs>
  <Slides>35</Slides>
  <Notes>24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Arial</vt:lpstr>
      <vt:lpstr>Calibri</vt:lpstr>
      <vt:lpstr>Corbel</vt:lpstr>
      <vt:lpstr>Times New Roman</vt:lpstr>
      <vt:lpstr>1_Depth</vt:lpstr>
      <vt:lpstr>2_Depth</vt:lpstr>
      <vt:lpstr>PowerPoint Presentation</vt:lpstr>
      <vt:lpstr>Chapter 4</vt:lpstr>
      <vt:lpstr>Introduction</vt:lpstr>
      <vt:lpstr>Thought Questions:</vt:lpstr>
      <vt:lpstr>What is Policy Analysis?</vt:lpstr>
      <vt:lpstr>Approaches to Policy Analysis </vt:lpstr>
      <vt:lpstr>Why Do Policy Analysis?</vt:lpstr>
      <vt:lpstr>Policy Analysis Is a Career Field </vt:lpstr>
      <vt:lpstr>U.S. Gun Violence: The Need for Policy Analysis</vt:lpstr>
      <vt:lpstr>What are the  Steps in Policy Analysis? </vt:lpstr>
      <vt:lpstr>Steps in the Policy Analysis Process</vt:lpstr>
      <vt:lpstr>PowerPoint Presentation</vt:lpstr>
      <vt:lpstr>Wildfires in Western United States</vt:lpstr>
      <vt:lpstr>Define and Analyze the Societal Problem</vt:lpstr>
      <vt:lpstr>Construct Policy Alternatives</vt:lpstr>
      <vt:lpstr>Develop Evaluative Criteria</vt:lpstr>
      <vt:lpstr>Assess Policy Alternatives</vt:lpstr>
      <vt:lpstr>Draw Conclusions: Propose a Policy</vt:lpstr>
      <vt:lpstr>What Methods Are Used in Policy Analysis? </vt:lpstr>
      <vt:lpstr>Who Does Policy Analysis? </vt:lpstr>
      <vt:lpstr>Policy Analysis Is Performed By</vt:lpstr>
      <vt:lpstr>Governmental Policy Analysis</vt:lpstr>
      <vt:lpstr>Policy Analysis by Think Tanks</vt:lpstr>
      <vt:lpstr>Policy Analysis by Interest Groups </vt:lpstr>
      <vt:lpstr>Orientations to Policy Analysis</vt:lpstr>
      <vt:lpstr>Scientific Orientation</vt:lpstr>
      <vt:lpstr>Professional Orientation</vt:lpstr>
      <vt:lpstr>Political Orientation</vt:lpstr>
      <vt:lpstr>Approaches to Policy Analysis</vt:lpstr>
      <vt:lpstr>Approaches to Policy Analysis</vt:lpstr>
      <vt:lpstr>Approaches to Policy Analysis</vt:lpstr>
      <vt:lpstr>Approaches to Policy Analysis</vt:lpstr>
      <vt:lpstr>How Is Policy Analysis Different Than the Policy Making Process? </vt:lpstr>
      <vt:lpstr>Policy Analysis Comes Into Play...</vt:lpstr>
      <vt:lpstr>Wrap-Up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Public Policy</dc:title>
  <dc:subject>Introduction</dc:subject>
  <dc:creator>CIT</dc:creator>
  <cp:lastModifiedBy>GABLER_CHRISTINA</cp:lastModifiedBy>
  <cp:revision>477</cp:revision>
  <cp:lastPrinted>1601-01-01T00:00:00Z</cp:lastPrinted>
  <dcterms:created xsi:type="dcterms:W3CDTF">2017-03-26T21:52:41Z</dcterms:created>
  <dcterms:modified xsi:type="dcterms:W3CDTF">2018-08-13T20:48:20Z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3</vt:i4>
  </property>
  <property fmtid="{D5CDD505-2E9C-101B-9397-08002B2CF9AE}" pid="7" name="MailAddress">
    <vt:lpwstr>furlongs@uwgb.edu</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3</vt:i4>
  </property>
  <property fmtid="{D5CDD505-2E9C-101B-9397-08002B2CF9AE}" pid="21" name="OutputDir">
    <vt:lpwstr>W:\POLICY\OUTLINES</vt:lpwstr>
  </property>
</Properties>
</file>